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56" r:id="rId2"/>
    <p:sldId id="261" r:id="rId3"/>
    <p:sldId id="263" r:id="rId4"/>
  </p:sldIdLst>
  <p:sldSz cx="6858000" cy="9906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荻野 由紀子" initials="荻野" lastIdx="1" clrIdx="0">
    <p:extLst>
      <p:ext uri="{19B8F6BF-5375-455C-9EA6-DF929625EA0E}">
        <p15:presenceInfo xmlns:p15="http://schemas.microsoft.com/office/powerpoint/2012/main" userId="S-1-5-21-390680886-704464299-1940920753-69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4CB4"/>
    <a:srgbClr val="FD49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280" autoAdjust="0"/>
  </p:normalViewPr>
  <p:slideViewPr>
    <p:cSldViewPr>
      <p:cViewPr>
        <p:scale>
          <a:sx n="172" d="100"/>
          <a:sy n="172" d="100"/>
        </p:scale>
        <p:origin x="-1002" y="-711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1" y="3077286"/>
            <a:ext cx="5829300" cy="212336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1" y="5613400"/>
            <a:ext cx="4800600" cy="2531533"/>
          </a:xfrm>
        </p:spPr>
        <p:txBody>
          <a:bodyPr/>
          <a:lstStyle>
            <a:lvl1pPr marL="0" indent="0" algn="ctr">
              <a:buNone/>
              <a:defRPr>
                <a:solidFill>
                  <a:schemeClr val="tx1">
                    <a:tint val="75000"/>
                  </a:schemeClr>
                </a:solidFill>
              </a:defRPr>
            </a:lvl1pPr>
            <a:lvl2pPr marL="457198" indent="0" algn="ctr">
              <a:buNone/>
              <a:defRPr>
                <a:solidFill>
                  <a:schemeClr val="tx1">
                    <a:tint val="75000"/>
                  </a:schemeClr>
                </a:solidFill>
              </a:defRPr>
            </a:lvl2pPr>
            <a:lvl3pPr marL="914395" indent="0" algn="ctr">
              <a:buNone/>
              <a:defRPr>
                <a:solidFill>
                  <a:schemeClr val="tx1">
                    <a:tint val="75000"/>
                  </a:schemeClr>
                </a:solidFill>
              </a:defRPr>
            </a:lvl3pPr>
            <a:lvl4pPr marL="1371592" indent="0" algn="ctr">
              <a:buNone/>
              <a:defRPr>
                <a:solidFill>
                  <a:schemeClr val="tx1">
                    <a:tint val="75000"/>
                  </a:schemeClr>
                </a:solidFill>
              </a:defRPr>
            </a:lvl4pPr>
            <a:lvl5pPr marL="1828789" indent="0" algn="ctr">
              <a:buNone/>
              <a:defRPr>
                <a:solidFill>
                  <a:schemeClr val="tx1">
                    <a:tint val="75000"/>
                  </a:schemeClr>
                </a:solidFill>
              </a:defRPr>
            </a:lvl5pPr>
            <a:lvl6pPr marL="2285987" indent="0" algn="ctr">
              <a:buNone/>
              <a:defRPr>
                <a:solidFill>
                  <a:schemeClr val="tx1">
                    <a:tint val="75000"/>
                  </a:schemeClr>
                </a:solidFill>
              </a:defRPr>
            </a:lvl6pPr>
            <a:lvl7pPr marL="2743185" indent="0" algn="ctr">
              <a:buNone/>
              <a:defRPr>
                <a:solidFill>
                  <a:schemeClr val="tx1">
                    <a:tint val="75000"/>
                  </a:schemeClr>
                </a:solidFill>
              </a:defRPr>
            </a:lvl7pPr>
            <a:lvl8pPr marL="3200381" indent="0" algn="ctr">
              <a:buNone/>
              <a:defRPr>
                <a:solidFill>
                  <a:schemeClr val="tx1">
                    <a:tint val="75000"/>
                  </a:schemeClr>
                </a:solidFill>
              </a:defRPr>
            </a:lvl8pPr>
            <a:lvl9pPr marL="365757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7D0065BE-0657-4A47-90AD-C21C55E16B19}" type="datetime4">
              <a:rPr lang="en-US" smtClean="0"/>
              <a:pPr/>
              <a:t>June 3, 2021</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1133365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16C3AA4-67BE-44F7-809A-3582401494AF}" type="datetime4">
              <a:rPr lang="en-US" smtClean="0"/>
              <a:pPr/>
              <a:t>June 3, 2021</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4132137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4"/>
            <a:ext cx="1543050" cy="8452202"/>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96704"/>
            <a:ext cx="4514850" cy="845220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5172EEB-1769-4776-AD69-E7C1260563EB}" type="datetime4">
              <a:rPr lang="en-US" smtClean="0"/>
              <a:pPr/>
              <a:t>June 3, 2021</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1454109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47BB8AF-C16A-4836-A92D-61834B5F0BA5}" type="datetime4">
              <a:rPr lang="en-US" smtClean="0"/>
              <a:pPr/>
              <a:t>June 3, 2021</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515626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4198590"/>
            <a:ext cx="5829300" cy="2166936"/>
          </a:xfrm>
        </p:spPr>
        <p:txBody>
          <a:bodyPr anchor="b"/>
          <a:lstStyle>
            <a:lvl1pPr marL="0" indent="0">
              <a:buNone/>
              <a:defRPr sz="2000">
                <a:solidFill>
                  <a:schemeClr val="tx1">
                    <a:tint val="75000"/>
                  </a:schemeClr>
                </a:solidFill>
              </a:defRPr>
            </a:lvl1pPr>
            <a:lvl2pPr marL="457198" indent="0">
              <a:buNone/>
              <a:defRPr sz="1800">
                <a:solidFill>
                  <a:schemeClr val="tx1">
                    <a:tint val="75000"/>
                  </a:schemeClr>
                </a:solidFill>
              </a:defRPr>
            </a:lvl2pPr>
            <a:lvl3pPr marL="914395" indent="0">
              <a:buNone/>
              <a:defRPr sz="1600">
                <a:solidFill>
                  <a:schemeClr val="tx1">
                    <a:tint val="75000"/>
                  </a:schemeClr>
                </a:solidFill>
              </a:defRPr>
            </a:lvl3pPr>
            <a:lvl4pPr marL="1371592" indent="0">
              <a:buNone/>
              <a:defRPr sz="1400">
                <a:solidFill>
                  <a:schemeClr val="tx1">
                    <a:tint val="75000"/>
                  </a:schemeClr>
                </a:solidFill>
              </a:defRPr>
            </a:lvl4pPr>
            <a:lvl5pPr marL="1828789" indent="0">
              <a:buNone/>
              <a:defRPr sz="1400">
                <a:solidFill>
                  <a:schemeClr val="tx1">
                    <a:tint val="75000"/>
                  </a:schemeClr>
                </a:solidFill>
              </a:defRPr>
            </a:lvl5pPr>
            <a:lvl6pPr marL="2285987" indent="0">
              <a:buNone/>
              <a:defRPr sz="1400">
                <a:solidFill>
                  <a:schemeClr val="tx1">
                    <a:tint val="75000"/>
                  </a:schemeClr>
                </a:solidFill>
              </a:defRPr>
            </a:lvl6pPr>
            <a:lvl7pPr marL="2743185" indent="0">
              <a:buNone/>
              <a:defRPr sz="1400">
                <a:solidFill>
                  <a:schemeClr val="tx1">
                    <a:tint val="75000"/>
                  </a:schemeClr>
                </a:solidFill>
              </a:defRPr>
            </a:lvl7pPr>
            <a:lvl8pPr marL="3200381" indent="0">
              <a:buNone/>
              <a:defRPr sz="1400">
                <a:solidFill>
                  <a:schemeClr val="tx1">
                    <a:tint val="75000"/>
                  </a:schemeClr>
                </a:solidFill>
              </a:defRPr>
            </a:lvl8pPr>
            <a:lvl9pPr marL="365757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647D2193-4505-4A75-99BB-880C6989A757}" type="datetime4">
              <a:rPr lang="en-US" smtClean="0"/>
              <a:pPr/>
              <a:t>June 3, 2021</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3352737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311406"/>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311406"/>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13A18F4-33C3-445B-924C-31108C51719C}" type="datetime4">
              <a:rPr lang="en-US" smtClean="0"/>
              <a:pPr/>
              <a:t>June 3, 2021</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120506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5" y="2217386"/>
            <a:ext cx="3030141" cy="924101"/>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5"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75" y="2217386"/>
            <a:ext cx="3031331" cy="924101"/>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75"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AF7543A-E259-478F-9E0D-57BA40E442B7}" type="datetime4">
              <a:rPr lang="en-US" smtClean="0"/>
              <a:pPr/>
              <a:t>June 3, 2021</a:t>
            </a:fld>
            <a:endParaRPr lang="en-US"/>
          </a:p>
        </p:txBody>
      </p:sp>
      <p:sp>
        <p:nvSpPr>
          <p:cNvPr id="8" name="フッター プレースホルダー 7"/>
          <p:cNvSpPr>
            <a:spLocks noGrp="1"/>
          </p:cNvSpPr>
          <p:nvPr>
            <p:ph type="ftr" sz="quarter" idx="11"/>
          </p:nvPr>
        </p:nvSpPr>
        <p:spPr/>
        <p:txBody>
          <a:bodyPr/>
          <a:lstStyle/>
          <a:p>
            <a:endParaRPr lang="en-US"/>
          </a:p>
        </p:txBody>
      </p:sp>
      <p:sp>
        <p:nvSpPr>
          <p:cNvPr id="9" name="スライド番号プレースホルダー 8"/>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428910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EFB012D-77A1-44B0-BB26-329BA1EE55C9}" type="datetime4">
              <a:rPr lang="en-US" smtClean="0"/>
              <a:pPr/>
              <a:t>June 3, 2021</a:t>
            </a:fld>
            <a:endParaRPr lang="en-US"/>
          </a:p>
        </p:txBody>
      </p:sp>
      <p:sp>
        <p:nvSpPr>
          <p:cNvPr id="4" name="フッター プレースホルダー 3"/>
          <p:cNvSpPr>
            <a:spLocks noGrp="1"/>
          </p:cNvSpPr>
          <p:nvPr>
            <p:ph type="ftr" sz="quarter" idx="11"/>
          </p:nvPr>
        </p:nvSpPr>
        <p:spPr/>
        <p:txBody>
          <a:bodyPr/>
          <a:lstStyle/>
          <a:p>
            <a:endParaRPr lang="en-US"/>
          </a:p>
        </p:txBody>
      </p:sp>
      <p:sp>
        <p:nvSpPr>
          <p:cNvPr id="5" name="スライド番号プレースホルダー 4"/>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36275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4B7499E-3031-413E-B01E-B94970708CAA}" type="datetime4">
              <a:rPr lang="en-US" smtClean="0"/>
              <a:pPr/>
              <a:t>June 3, 2021</a:t>
            </a:fld>
            <a:endParaRPr lang="en-US"/>
          </a:p>
        </p:txBody>
      </p:sp>
      <p:sp>
        <p:nvSpPr>
          <p:cNvPr id="3" name="フッター プレースホルダー 2"/>
          <p:cNvSpPr>
            <a:spLocks noGrp="1"/>
          </p:cNvSpPr>
          <p:nvPr>
            <p:ph type="ftr" sz="quarter" idx="11"/>
          </p:nvPr>
        </p:nvSpPr>
        <p:spPr/>
        <p:txBody>
          <a:bodyPr/>
          <a:lstStyle/>
          <a:p>
            <a:endParaRPr lang="en-US"/>
          </a:p>
        </p:txBody>
      </p:sp>
      <p:sp>
        <p:nvSpPr>
          <p:cNvPr id="4" name="スライド番号プレースホルダー 3"/>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2261360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6" y="394408"/>
            <a:ext cx="2256235" cy="1678517"/>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93" y="394411"/>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6" y="2072928"/>
            <a:ext cx="2256235" cy="6775980"/>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C7EAB0C-2220-4D0E-A0DD-DB7FA0F742F4}" type="datetime4">
              <a:rPr lang="en-US" smtClean="0"/>
              <a:pPr/>
              <a:t>June 3, 2021</a:t>
            </a:fld>
            <a:endParaRPr lang="en-US"/>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1022375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5"/>
            <a:ext cx="4114800" cy="818622"/>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7"/>
            <a:ext cx="4114800" cy="1162578"/>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3416D63-31BF-4B94-B6C5-E20B2C63F515}" type="datetime4">
              <a:rPr lang="en-US" smtClean="0"/>
              <a:pPr/>
              <a:t>June 3, 2021</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2343620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311406"/>
            <a:ext cx="6172200" cy="653750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9181399"/>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62B1B13E-D5AF-485E-81A1-82A140076526}" type="datetime4">
              <a:rPr lang="en-US" smtClean="0"/>
              <a:pPr/>
              <a:t>June 3, 2021</a:t>
            </a:fld>
            <a:endParaRPr lang="en-US" dirty="0"/>
          </a:p>
        </p:txBody>
      </p:sp>
      <p:sp>
        <p:nvSpPr>
          <p:cNvPr id="5" name="フッター プレースホルダー 4"/>
          <p:cNvSpPr>
            <a:spLocks noGrp="1"/>
          </p:cNvSpPr>
          <p:nvPr>
            <p:ph type="ftr" sz="quarter" idx="3"/>
          </p:nvPr>
        </p:nvSpPr>
        <p:spPr>
          <a:xfrm>
            <a:off x="2343150" y="9181399"/>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スライド番号プレースホルダー 5"/>
          <p:cNvSpPr>
            <a:spLocks noGrp="1"/>
          </p:cNvSpPr>
          <p:nvPr>
            <p:ph type="sldNum" sz="quarter" idx="4"/>
          </p:nvPr>
        </p:nvSpPr>
        <p:spPr>
          <a:xfrm>
            <a:off x="4914900" y="9181399"/>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1507210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395" rtl="0" eaLnBrk="1" latinLnBrk="0" hangingPunct="1">
        <a:spcBef>
          <a:spcPct val="0"/>
        </a:spcBef>
        <a:buNone/>
        <a:defRPr kumimoji="1" sz="4400" kern="1200">
          <a:solidFill>
            <a:schemeClr val="tx1"/>
          </a:solidFill>
          <a:latin typeface="+mj-lt"/>
          <a:ea typeface="+mj-ea"/>
          <a:cs typeface="+mj-cs"/>
        </a:defRPr>
      </a:lvl1pPr>
    </p:titleStyle>
    <p:bodyStyle>
      <a:lvl1pPr marL="342898" indent="-342898" algn="l" defTabSz="914395"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46" indent="-285748" algn="l" defTabSz="914395"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993" indent="-228598" algn="l" defTabSz="914395"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191"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388"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585"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783"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8980"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177" indent="-228598" algn="l" defTabSz="914395"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image" Target="../media/image18.jpg"/><Relationship Id="rId13" Type="http://schemas.openxmlformats.org/officeDocument/2006/relationships/image" Target="../media/image23.jpeg"/><Relationship Id="rId3" Type="http://schemas.openxmlformats.org/officeDocument/2006/relationships/image" Target="../media/image2.pn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3.jpeg"/><Relationship Id="rId9" Type="http://schemas.openxmlformats.org/officeDocument/2006/relationships/image" Target="../media/image19.jpeg"/></Relationships>
</file>

<file path=ppt/slides/_rels/slide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4.jpeg"/><Relationship Id="rId7" Type="http://schemas.openxmlformats.org/officeDocument/2006/relationships/image" Target="../media/image26.png"/><Relationship Id="rId12"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3.jpeg"/><Relationship Id="rId11" Type="http://schemas.openxmlformats.org/officeDocument/2006/relationships/image" Target="../media/image30.jpeg"/><Relationship Id="rId5" Type="http://schemas.openxmlformats.org/officeDocument/2006/relationships/image" Target="../media/image2.png"/><Relationship Id="rId10" Type="http://schemas.openxmlformats.org/officeDocument/2006/relationships/image" Target="../media/image29.jpeg"/><Relationship Id="rId4" Type="http://schemas.openxmlformats.org/officeDocument/2006/relationships/image" Target="../media/image25.jp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F1BAAD83-FBF3-456D-A560-D037C1B7CD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0709" y="49985"/>
            <a:ext cx="3807475" cy="752400"/>
          </a:xfrm>
          <a:prstGeom prst="rect">
            <a:avLst/>
          </a:prstGeom>
        </p:spPr>
      </p:pic>
      <p:graphicFrame>
        <p:nvGraphicFramePr>
          <p:cNvPr id="96" name="表 95">
            <a:extLst>
              <a:ext uri="{FF2B5EF4-FFF2-40B4-BE49-F238E27FC236}">
                <a16:creationId xmlns:a16="http://schemas.microsoft.com/office/drawing/2014/main" id="{82875156-48C7-4DD4-9B64-F2B52B0DA9FC}"/>
              </a:ext>
            </a:extLst>
          </p:cNvPr>
          <p:cNvGraphicFramePr>
            <a:graphicFrameLocks noGrp="1"/>
          </p:cNvGraphicFramePr>
          <p:nvPr>
            <p:extLst>
              <p:ext uri="{D42A27DB-BD31-4B8C-83A1-F6EECF244321}">
                <p14:modId xmlns:p14="http://schemas.microsoft.com/office/powerpoint/2010/main" val="3445146569"/>
              </p:ext>
            </p:extLst>
          </p:nvPr>
        </p:nvGraphicFramePr>
        <p:xfrm>
          <a:off x="14125" y="6918077"/>
          <a:ext cx="2272859" cy="2969335"/>
        </p:xfrm>
        <a:graphic>
          <a:graphicData uri="http://schemas.openxmlformats.org/drawingml/2006/table">
            <a:tbl>
              <a:tblPr firstRow="1" bandRow="1">
                <a:tableStyleId>{5C22544A-7EE6-4342-B048-85BDC9FD1C3A}</a:tableStyleId>
              </a:tblPr>
              <a:tblGrid>
                <a:gridCol w="2272859">
                  <a:extLst>
                    <a:ext uri="{9D8B030D-6E8A-4147-A177-3AD203B41FA5}">
                      <a16:colId xmlns:a16="http://schemas.microsoft.com/office/drawing/2014/main" val="20000"/>
                    </a:ext>
                  </a:extLst>
                </a:gridCol>
              </a:tblGrid>
              <a:tr h="2969335">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95" name="表 94">
            <a:extLst>
              <a:ext uri="{FF2B5EF4-FFF2-40B4-BE49-F238E27FC236}">
                <a16:creationId xmlns:a16="http://schemas.microsoft.com/office/drawing/2014/main" id="{38F7EDDF-4B29-4746-8BE8-21188A8AB991}"/>
              </a:ext>
            </a:extLst>
          </p:cNvPr>
          <p:cNvGraphicFramePr>
            <a:graphicFrameLocks noGrp="1"/>
          </p:cNvGraphicFramePr>
          <p:nvPr>
            <p:extLst>
              <p:ext uri="{D42A27DB-BD31-4B8C-83A1-F6EECF244321}">
                <p14:modId xmlns:p14="http://schemas.microsoft.com/office/powerpoint/2010/main" val="370846639"/>
              </p:ext>
            </p:extLst>
          </p:nvPr>
        </p:nvGraphicFramePr>
        <p:xfrm>
          <a:off x="10806" y="3962260"/>
          <a:ext cx="6836385" cy="2955357"/>
        </p:xfrm>
        <a:graphic>
          <a:graphicData uri="http://schemas.openxmlformats.org/drawingml/2006/table">
            <a:tbl>
              <a:tblPr firstRow="1" bandRow="1">
                <a:tableStyleId>{5C22544A-7EE6-4342-B048-85BDC9FD1C3A}</a:tableStyleId>
              </a:tblPr>
              <a:tblGrid>
                <a:gridCol w="2278795">
                  <a:extLst>
                    <a:ext uri="{9D8B030D-6E8A-4147-A177-3AD203B41FA5}">
                      <a16:colId xmlns:a16="http://schemas.microsoft.com/office/drawing/2014/main" val="20000"/>
                    </a:ext>
                  </a:extLst>
                </a:gridCol>
                <a:gridCol w="2278795">
                  <a:extLst>
                    <a:ext uri="{9D8B030D-6E8A-4147-A177-3AD203B41FA5}">
                      <a16:colId xmlns:a16="http://schemas.microsoft.com/office/drawing/2014/main" val="20001"/>
                    </a:ext>
                  </a:extLst>
                </a:gridCol>
                <a:gridCol w="2278795">
                  <a:extLst>
                    <a:ext uri="{9D8B030D-6E8A-4147-A177-3AD203B41FA5}">
                      <a16:colId xmlns:a16="http://schemas.microsoft.com/office/drawing/2014/main" val="20002"/>
                    </a:ext>
                  </a:extLst>
                </a:gridCol>
              </a:tblGrid>
              <a:tr h="2955357">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37" name="表 36"/>
          <p:cNvGraphicFramePr>
            <a:graphicFrameLocks noGrp="1"/>
          </p:cNvGraphicFramePr>
          <p:nvPr>
            <p:extLst>
              <p:ext uri="{D42A27DB-BD31-4B8C-83A1-F6EECF244321}">
                <p14:modId xmlns:p14="http://schemas.microsoft.com/office/powerpoint/2010/main" val="255943238"/>
              </p:ext>
            </p:extLst>
          </p:nvPr>
        </p:nvGraphicFramePr>
        <p:xfrm>
          <a:off x="10807" y="1009435"/>
          <a:ext cx="6836385" cy="2955357"/>
        </p:xfrm>
        <a:graphic>
          <a:graphicData uri="http://schemas.openxmlformats.org/drawingml/2006/table">
            <a:tbl>
              <a:tblPr firstRow="1" bandRow="1">
                <a:tableStyleId>{5C22544A-7EE6-4342-B048-85BDC9FD1C3A}</a:tableStyleId>
              </a:tblPr>
              <a:tblGrid>
                <a:gridCol w="2278795">
                  <a:extLst>
                    <a:ext uri="{9D8B030D-6E8A-4147-A177-3AD203B41FA5}">
                      <a16:colId xmlns:a16="http://schemas.microsoft.com/office/drawing/2014/main" val="20000"/>
                    </a:ext>
                  </a:extLst>
                </a:gridCol>
                <a:gridCol w="2278795">
                  <a:extLst>
                    <a:ext uri="{9D8B030D-6E8A-4147-A177-3AD203B41FA5}">
                      <a16:colId xmlns:a16="http://schemas.microsoft.com/office/drawing/2014/main" val="20001"/>
                    </a:ext>
                  </a:extLst>
                </a:gridCol>
                <a:gridCol w="2278795">
                  <a:extLst>
                    <a:ext uri="{9D8B030D-6E8A-4147-A177-3AD203B41FA5}">
                      <a16:colId xmlns:a16="http://schemas.microsoft.com/office/drawing/2014/main" val="20002"/>
                    </a:ext>
                  </a:extLst>
                </a:gridCol>
              </a:tblGrid>
              <a:tr h="2955357">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9" name="テキスト ボックス 8"/>
          <p:cNvSpPr txBox="1"/>
          <p:nvPr/>
        </p:nvSpPr>
        <p:spPr>
          <a:xfrm>
            <a:off x="-66880" y="990069"/>
            <a:ext cx="2502696" cy="834074"/>
          </a:xfrm>
          <a:prstGeom prst="rect">
            <a:avLst/>
          </a:prstGeom>
          <a:noFill/>
        </p:spPr>
        <p:txBody>
          <a:bodyPr wrap="square" rtlCol="0">
            <a:spAutoFit/>
          </a:bodyPr>
          <a:lstStyle/>
          <a:p>
            <a:r>
              <a:rPr kumimoji="1" lang="ja-JP" altLang="en-US" sz="900" dirty="0"/>
              <a:t>図書番号①</a:t>
            </a:r>
            <a:endParaRPr kumimoji="1" lang="en-US" altLang="ja-JP" sz="900" dirty="0"/>
          </a:p>
          <a:p>
            <a:r>
              <a:rPr kumimoji="1" lang="ja-JP" altLang="en-US" sz="1100" b="1" dirty="0"/>
              <a:t>ちびちっち</a:t>
            </a:r>
            <a:endParaRPr kumimoji="1" lang="en-US" altLang="ja-JP" sz="1100" b="1" dirty="0"/>
          </a:p>
          <a:p>
            <a:r>
              <a:rPr kumimoji="1" lang="ja-JP" altLang="en-US" sz="900" dirty="0"/>
              <a:t>ステファニー・ブレイク／作　　ふしみみさを／訳</a:t>
            </a:r>
            <a:endParaRPr kumimoji="1" lang="en-US" altLang="ja-JP" sz="900" dirty="0"/>
          </a:p>
          <a:p>
            <a:r>
              <a:rPr kumimoji="1" lang="en-US" altLang="ja-JP" sz="1000" dirty="0"/>
              <a:t>1,430</a:t>
            </a:r>
            <a:r>
              <a:rPr kumimoji="1" lang="ja-JP" altLang="en-US" sz="1000" dirty="0"/>
              <a:t>円 あすなろ書房</a:t>
            </a:r>
            <a:r>
              <a:rPr kumimoji="1" lang="ja-JP" altLang="en-US" sz="900" dirty="0"/>
              <a:t> </a:t>
            </a:r>
            <a:r>
              <a:rPr kumimoji="1" lang="en-US" altLang="zh-TW" sz="750" dirty="0"/>
              <a:t>ISBN </a:t>
            </a:r>
            <a:r>
              <a:rPr kumimoji="1" lang="en-US" altLang="ja-JP" sz="750" dirty="0"/>
              <a:t>978-4-7515-2839-6</a:t>
            </a:r>
            <a:endParaRPr kumimoji="1" lang="ja-JP" altLang="en-US" sz="750" dirty="0"/>
          </a:p>
          <a:p>
            <a:endParaRPr kumimoji="1" lang="en-US" altLang="ja-JP" sz="900" dirty="0"/>
          </a:p>
        </p:txBody>
      </p:sp>
      <p:sp>
        <p:nvSpPr>
          <p:cNvPr id="2" name="テキスト ボックス 1"/>
          <p:cNvSpPr txBox="1"/>
          <p:nvPr/>
        </p:nvSpPr>
        <p:spPr>
          <a:xfrm>
            <a:off x="8117" y="1645211"/>
            <a:ext cx="2286150"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ママが赤ちゃんを産みました。赤ちゃんばかりかまうので、幼い兄はおもしろくありません。でも兄も弟がかわいくて</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。ほほえましいお話。</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46221" y="3659166"/>
            <a:ext cx="2415973"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お気に入りの場面はどこかな。ふたりが仲良しになっていく様子を想像しながら描いてみよう。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p:cNvSpPr txBox="1"/>
          <p:nvPr/>
        </p:nvSpPr>
        <p:spPr>
          <a:xfrm>
            <a:off x="3190404" y="6905484"/>
            <a:ext cx="3827325" cy="230832"/>
          </a:xfrm>
          <a:prstGeom prst="rect">
            <a:avLst/>
          </a:prstGeom>
          <a:noFill/>
        </p:spPr>
        <p:txBody>
          <a:bodyPr wrap="square" rtlCol="0">
            <a:spAutoFit/>
          </a:bodyPr>
          <a:lstStyle/>
          <a:p>
            <a:r>
              <a:rPr kumimoji="1" lang="ja-JP" altLang="en-US" sz="900" dirty="0"/>
              <a:t>本の選定は審査委員の先生方にお願いしました。価格はすべて税込価格です。</a:t>
            </a:r>
          </a:p>
        </p:txBody>
      </p:sp>
      <p:sp>
        <p:nvSpPr>
          <p:cNvPr id="52" name="テキスト ボックス 51"/>
          <p:cNvSpPr txBox="1"/>
          <p:nvPr/>
        </p:nvSpPr>
        <p:spPr>
          <a:xfrm>
            <a:off x="2892896" y="699156"/>
            <a:ext cx="1600370" cy="369332"/>
          </a:xfrm>
          <a:prstGeom prst="rect">
            <a:avLst/>
          </a:prstGeom>
          <a:noFill/>
        </p:spPr>
        <p:txBody>
          <a:bodyPr wrap="square" rtlCol="0">
            <a:spAutoFit/>
          </a:bodyPr>
          <a:lstStyle/>
          <a:p>
            <a:r>
              <a:rPr kumimoji="1" lang="ja-JP" altLang="en-US" b="1" dirty="0"/>
              <a:t>選定図書</a:t>
            </a:r>
          </a:p>
        </p:txBody>
      </p:sp>
      <p:sp>
        <p:nvSpPr>
          <p:cNvPr id="11" name="正方形/長方形 10">
            <a:extLst>
              <a:ext uri="{FF2B5EF4-FFF2-40B4-BE49-F238E27FC236}">
                <a16:creationId xmlns:a16="http://schemas.microsoft.com/office/drawing/2014/main" id="{2DAFAEFA-15A8-4CC2-848A-D495DFD9BD32}"/>
              </a:ext>
            </a:extLst>
          </p:cNvPr>
          <p:cNvSpPr/>
          <p:nvPr/>
        </p:nvSpPr>
        <p:spPr>
          <a:xfrm>
            <a:off x="47831" y="1651324"/>
            <a:ext cx="2202239" cy="474387"/>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76338164-6C2E-457C-8FF2-7188C51B646C}"/>
              </a:ext>
            </a:extLst>
          </p:cNvPr>
          <p:cNvSpPr txBox="1"/>
          <p:nvPr/>
        </p:nvSpPr>
        <p:spPr>
          <a:xfrm>
            <a:off x="2223176" y="990069"/>
            <a:ext cx="2502696" cy="715581"/>
          </a:xfrm>
          <a:prstGeom prst="rect">
            <a:avLst/>
          </a:prstGeom>
          <a:noFill/>
        </p:spPr>
        <p:txBody>
          <a:bodyPr wrap="square" rtlCol="0">
            <a:spAutoFit/>
          </a:bodyPr>
          <a:lstStyle/>
          <a:p>
            <a:r>
              <a:rPr kumimoji="1" lang="ja-JP" altLang="en-US" sz="900" dirty="0"/>
              <a:t>図書番号②</a:t>
            </a:r>
            <a:endParaRPr kumimoji="1" lang="en-US" altLang="ja-JP" sz="900" dirty="0"/>
          </a:p>
          <a:p>
            <a:r>
              <a:rPr kumimoji="1" lang="ja-JP" altLang="en-US" sz="1100" b="1" dirty="0"/>
              <a:t>カメレオンのかきごおりや</a:t>
            </a:r>
            <a:endParaRPr kumimoji="1" lang="en-US" altLang="ja-JP" sz="1100" b="1" dirty="0"/>
          </a:p>
          <a:p>
            <a:r>
              <a:rPr kumimoji="1" lang="ja-JP" altLang="en-US" sz="900" dirty="0"/>
              <a:t>谷口智則／作</a:t>
            </a:r>
            <a:r>
              <a:rPr kumimoji="1" lang="ja-JP" altLang="en-US" sz="1000" dirty="0"/>
              <a:t>　</a:t>
            </a:r>
            <a:endParaRPr kumimoji="1" lang="en-US" altLang="ja-JP" sz="1000" dirty="0"/>
          </a:p>
          <a:p>
            <a:r>
              <a:rPr kumimoji="1" lang="en-US" altLang="ja-JP" sz="1000" dirty="0"/>
              <a:t>1,650</a:t>
            </a:r>
            <a:r>
              <a:rPr kumimoji="1" lang="ja-JP" altLang="en-US" sz="1000" dirty="0"/>
              <a:t>円 アリス館 </a:t>
            </a:r>
            <a:r>
              <a:rPr kumimoji="1" lang="en-US" altLang="zh-TW" sz="750" dirty="0"/>
              <a:t>ISBN 978-4-7520-0941-2</a:t>
            </a:r>
            <a:endParaRPr kumimoji="1" lang="ja-JP" altLang="en-US" sz="750" dirty="0"/>
          </a:p>
        </p:txBody>
      </p:sp>
      <p:sp>
        <p:nvSpPr>
          <p:cNvPr id="51" name="テキスト ボックス 50">
            <a:extLst>
              <a:ext uri="{FF2B5EF4-FFF2-40B4-BE49-F238E27FC236}">
                <a16:creationId xmlns:a16="http://schemas.microsoft.com/office/drawing/2014/main" id="{16572B2B-893B-4023-9549-78130A02F688}"/>
              </a:ext>
            </a:extLst>
          </p:cNvPr>
          <p:cNvSpPr txBox="1"/>
          <p:nvPr/>
        </p:nvSpPr>
        <p:spPr>
          <a:xfrm>
            <a:off x="2281868" y="1645211"/>
            <a:ext cx="2366317"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カメレオンは旅するかき氷屋さん。世界中で集めた色とりどりのシロップをかけると不思議なことが。ぼくって一体何色なんだろう。</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正方形/長方形 53">
            <a:extLst>
              <a:ext uri="{FF2B5EF4-FFF2-40B4-BE49-F238E27FC236}">
                <a16:creationId xmlns:a16="http://schemas.microsoft.com/office/drawing/2014/main" id="{E0755F9C-0CE6-4A09-98EE-AF614DBBB3B6}"/>
              </a:ext>
            </a:extLst>
          </p:cNvPr>
          <p:cNvSpPr/>
          <p:nvPr/>
        </p:nvSpPr>
        <p:spPr>
          <a:xfrm>
            <a:off x="2331751" y="1651794"/>
            <a:ext cx="2202239" cy="465643"/>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A72F65F3-21EE-47DC-90E2-5BF826DB5796}"/>
              </a:ext>
            </a:extLst>
          </p:cNvPr>
          <p:cNvSpPr txBox="1"/>
          <p:nvPr/>
        </p:nvSpPr>
        <p:spPr>
          <a:xfrm>
            <a:off x="4509168" y="990069"/>
            <a:ext cx="2502696" cy="807913"/>
          </a:xfrm>
          <a:prstGeom prst="rect">
            <a:avLst/>
          </a:prstGeom>
          <a:noFill/>
        </p:spPr>
        <p:txBody>
          <a:bodyPr wrap="square" rtlCol="0">
            <a:spAutoFit/>
          </a:bodyPr>
          <a:lstStyle/>
          <a:p>
            <a:r>
              <a:rPr kumimoji="1" lang="ja-JP" altLang="en-US" sz="900" dirty="0"/>
              <a:t>図書番号③</a:t>
            </a:r>
            <a:endParaRPr kumimoji="1" lang="en-US" altLang="ja-JP" sz="900" dirty="0"/>
          </a:p>
          <a:p>
            <a:r>
              <a:rPr kumimoji="1" lang="ja-JP" altLang="en-US" sz="1100" b="1" dirty="0"/>
              <a:t>ジェンと星になったテリー</a:t>
            </a:r>
            <a:endParaRPr kumimoji="1" lang="en-US" altLang="ja-JP" sz="1100" b="1" dirty="0"/>
          </a:p>
          <a:p>
            <a:r>
              <a:rPr kumimoji="1" lang="ja-JP" altLang="en-US" sz="900" dirty="0"/>
              <a:t>草野あきこ／作　　永島壮矢／絵</a:t>
            </a:r>
          </a:p>
          <a:p>
            <a:r>
              <a:rPr kumimoji="1" lang="en-US" altLang="ja-JP" sz="1000" dirty="0"/>
              <a:t>1,100</a:t>
            </a:r>
            <a:r>
              <a:rPr kumimoji="1" lang="ja-JP" altLang="en-US" sz="1000" dirty="0"/>
              <a:t>円 岩崎書店 </a:t>
            </a:r>
            <a:r>
              <a:rPr kumimoji="1" lang="en-US" altLang="ja-JP" sz="750" dirty="0"/>
              <a:t>ISBN 978-4-265-07416-7</a:t>
            </a:r>
          </a:p>
          <a:p>
            <a:endParaRPr kumimoji="1" lang="ja-JP" altLang="en-US" sz="750" dirty="0"/>
          </a:p>
        </p:txBody>
      </p:sp>
      <p:sp>
        <p:nvSpPr>
          <p:cNvPr id="56" name="正方形/長方形 55">
            <a:extLst>
              <a:ext uri="{FF2B5EF4-FFF2-40B4-BE49-F238E27FC236}">
                <a16:creationId xmlns:a16="http://schemas.microsoft.com/office/drawing/2014/main" id="{4C1E71B9-E6FF-4A99-BDE7-E8AABDDB0BD4}"/>
              </a:ext>
            </a:extLst>
          </p:cNvPr>
          <p:cNvSpPr/>
          <p:nvPr/>
        </p:nvSpPr>
        <p:spPr>
          <a:xfrm>
            <a:off x="4482349" y="3640078"/>
            <a:ext cx="2445366"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飼い犬のジェンと家族のつながりを、ジェンの気持ちになって描いてみましよう。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D85BC6A9-C258-456D-AFF3-4357E14B3CE9}"/>
              </a:ext>
            </a:extLst>
          </p:cNvPr>
          <p:cNvSpPr/>
          <p:nvPr/>
        </p:nvSpPr>
        <p:spPr>
          <a:xfrm>
            <a:off x="4607469" y="1651795"/>
            <a:ext cx="2202239" cy="465642"/>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a:extLst>
              <a:ext uri="{FF2B5EF4-FFF2-40B4-BE49-F238E27FC236}">
                <a16:creationId xmlns:a16="http://schemas.microsoft.com/office/drawing/2014/main" id="{DFC94BF2-73A6-4371-B68B-27690ACB412D}"/>
              </a:ext>
            </a:extLst>
          </p:cNvPr>
          <p:cNvSpPr txBox="1"/>
          <p:nvPr/>
        </p:nvSpPr>
        <p:spPr>
          <a:xfrm>
            <a:off x="-46332" y="3955913"/>
            <a:ext cx="2502696" cy="877163"/>
          </a:xfrm>
          <a:prstGeom prst="rect">
            <a:avLst/>
          </a:prstGeom>
          <a:noFill/>
        </p:spPr>
        <p:txBody>
          <a:bodyPr wrap="square" rtlCol="0">
            <a:spAutoFit/>
          </a:bodyPr>
          <a:lstStyle/>
          <a:p>
            <a:r>
              <a:rPr kumimoji="1" lang="ja-JP" altLang="en-US" sz="900" dirty="0"/>
              <a:t>図書番号④</a:t>
            </a:r>
          </a:p>
          <a:p>
            <a:r>
              <a:rPr kumimoji="1" lang="ja-JP" altLang="en-US" sz="1100" b="1" dirty="0"/>
              <a:t>くまのこのるうくんとおばけのこ</a:t>
            </a:r>
          </a:p>
          <a:p>
            <a:r>
              <a:rPr kumimoji="1" lang="ja-JP" altLang="en-US" sz="900" dirty="0"/>
              <a:t>東直子／作　　吉田尚令／絵</a:t>
            </a:r>
          </a:p>
          <a:p>
            <a:r>
              <a:rPr kumimoji="1" lang="en-US" altLang="ja-JP" sz="1000" dirty="0"/>
              <a:t>1,320</a:t>
            </a:r>
            <a:r>
              <a:rPr kumimoji="1" lang="ja-JP" altLang="en-US" sz="1000" dirty="0"/>
              <a:t>円 くもん出版 </a:t>
            </a:r>
            <a:r>
              <a:rPr kumimoji="1" lang="en-US" altLang="ja-JP" sz="750" dirty="0"/>
              <a:t>ISBN 978-4-7743-3071-6</a:t>
            </a:r>
          </a:p>
          <a:p>
            <a:endParaRPr kumimoji="1" lang="en-US" altLang="ja-JP" sz="1100" b="1" dirty="0"/>
          </a:p>
        </p:txBody>
      </p:sp>
      <p:sp>
        <p:nvSpPr>
          <p:cNvPr id="59" name="テキスト ボックス 58">
            <a:extLst>
              <a:ext uri="{FF2B5EF4-FFF2-40B4-BE49-F238E27FC236}">
                <a16:creationId xmlns:a16="http://schemas.microsoft.com/office/drawing/2014/main" id="{76040AB2-4B84-48FB-8260-773A3D7990FD}"/>
              </a:ext>
            </a:extLst>
          </p:cNvPr>
          <p:cNvSpPr txBox="1"/>
          <p:nvPr/>
        </p:nvSpPr>
        <p:spPr>
          <a:xfrm>
            <a:off x="-7282" y="4608406"/>
            <a:ext cx="2261602" cy="493981"/>
          </a:xfrm>
          <a:prstGeom prst="rect">
            <a:avLst/>
          </a:prstGeom>
          <a:noFill/>
        </p:spPr>
        <p:txBody>
          <a:bodyPr wrap="square" rtlCol="0">
            <a:spAutoFit/>
          </a:bodyPr>
          <a:lstStyle/>
          <a:p>
            <a:r>
              <a:rPr lang="ja-JP" altLang="en-US" sz="880" dirty="0">
                <a:latin typeface="Meiryo UI" panose="020B0604030504040204" pitchFamily="50" charset="-128"/>
                <a:ea typeface="Meiryo UI" panose="020B0604030504040204" pitchFamily="50" charset="-128"/>
                <a:cs typeface="Meiryo UI" panose="020B0604030504040204" pitchFamily="50" charset="-128"/>
              </a:rPr>
              <a:t>るうくんは、初対面のおばけのこと意気投合。山にのぼり、分かれ道で別れて、頂上で会おうねと約束しますが</a:t>
            </a:r>
            <a:r>
              <a:rPr lang="en-US" altLang="ja-JP" sz="880" dirty="0">
                <a:latin typeface="Meiryo UI" panose="020B0604030504040204" pitchFamily="50" charset="-128"/>
                <a:ea typeface="Meiryo UI" panose="020B0604030504040204" pitchFamily="50" charset="-128"/>
                <a:cs typeface="Meiryo UI" panose="020B0604030504040204" pitchFamily="50" charset="-128"/>
              </a:rPr>
              <a:t>……</a:t>
            </a:r>
            <a:r>
              <a:rPr lang="ja-JP" altLang="en-US" sz="880" dirty="0">
                <a:latin typeface="Meiryo UI" panose="020B0604030504040204" pitchFamily="50" charset="-128"/>
                <a:ea typeface="Meiryo UI" panose="020B0604030504040204" pitchFamily="50" charset="-128"/>
                <a:cs typeface="Meiryo UI" panose="020B0604030504040204" pitchFamily="50" charset="-128"/>
              </a:rPr>
              <a:t>。やさしく切ない友情物語。</a:t>
            </a:r>
            <a:endParaRPr lang="en-US" altLang="ja-JP" sz="8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63BEC588-5ACE-403F-9DB3-9CA3ABC13472}"/>
              </a:ext>
            </a:extLst>
          </p:cNvPr>
          <p:cNvSpPr/>
          <p:nvPr/>
        </p:nvSpPr>
        <p:spPr>
          <a:xfrm>
            <a:off x="47831" y="4622462"/>
            <a:ext cx="2202239" cy="470049"/>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2506CBE6-610C-4574-8BA1-E7FCED037345}"/>
              </a:ext>
            </a:extLst>
          </p:cNvPr>
          <p:cNvSpPr txBox="1"/>
          <p:nvPr/>
        </p:nvSpPr>
        <p:spPr>
          <a:xfrm>
            <a:off x="2223176" y="3955913"/>
            <a:ext cx="2502696" cy="692497"/>
          </a:xfrm>
          <a:prstGeom prst="rect">
            <a:avLst/>
          </a:prstGeom>
          <a:noFill/>
        </p:spPr>
        <p:txBody>
          <a:bodyPr wrap="square" rtlCol="0">
            <a:spAutoFit/>
          </a:bodyPr>
          <a:lstStyle/>
          <a:p>
            <a:r>
              <a:rPr kumimoji="1" lang="ja-JP" altLang="en-US" sz="900" dirty="0"/>
              <a:t>図書番号⑤</a:t>
            </a:r>
            <a:endParaRPr kumimoji="1" lang="en-US" altLang="ja-JP" sz="900" dirty="0"/>
          </a:p>
          <a:p>
            <a:r>
              <a:rPr kumimoji="1" lang="ja-JP" altLang="en-US" sz="1100" b="1" dirty="0"/>
              <a:t>おならひめ</a:t>
            </a:r>
            <a:endParaRPr kumimoji="1" lang="en-US" altLang="ja-JP" sz="1100" b="1" dirty="0"/>
          </a:p>
          <a:p>
            <a:r>
              <a:rPr kumimoji="1" lang="ja-JP" altLang="en-US" sz="900" dirty="0"/>
              <a:t>有田奈央／ぶん　　喜湯本のづみ／え</a:t>
            </a:r>
          </a:p>
          <a:p>
            <a:r>
              <a:rPr kumimoji="1" lang="en-US" altLang="ja-JP" sz="1000" dirty="0"/>
              <a:t>1,540</a:t>
            </a:r>
            <a:r>
              <a:rPr kumimoji="1" lang="ja-JP" altLang="en-US" sz="1000" dirty="0"/>
              <a:t>円 新日本出版社 </a:t>
            </a:r>
            <a:r>
              <a:rPr kumimoji="1" lang="en-US" altLang="ja-JP" sz="750" dirty="0"/>
              <a:t>ISBN 978-4-406-06283-1</a:t>
            </a:r>
          </a:p>
        </p:txBody>
      </p:sp>
      <p:sp>
        <p:nvSpPr>
          <p:cNvPr id="64" name="テキスト ボックス 63">
            <a:extLst>
              <a:ext uri="{FF2B5EF4-FFF2-40B4-BE49-F238E27FC236}">
                <a16:creationId xmlns:a16="http://schemas.microsoft.com/office/drawing/2014/main" id="{C50D61F5-7AAE-4931-9871-3702AAC03C2A}"/>
              </a:ext>
            </a:extLst>
          </p:cNvPr>
          <p:cNvSpPr txBox="1"/>
          <p:nvPr/>
        </p:nvSpPr>
        <p:spPr>
          <a:xfrm>
            <a:off x="2293647" y="4613792"/>
            <a:ext cx="2261601"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大好きなさつまいもをたくさん食べては、おならをしてあそぶナーラ姫。しかし、その姿を見かねた王様は「おならあそび」を禁止して</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a:extLst>
              <a:ext uri="{FF2B5EF4-FFF2-40B4-BE49-F238E27FC236}">
                <a16:creationId xmlns:a16="http://schemas.microsoft.com/office/drawing/2014/main" id="{C26C4FEB-C610-4201-A273-3639A4BCF31C}"/>
              </a:ext>
            </a:extLst>
          </p:cNvPr>
          <p:cNvSpPr/>
          <p:nvPr/>
        </p:nvSpPr>
        <p:spPr>
          <a:xfrm>
            <a:off x="2240015" y="6609184"/>
            <a:ext cx="2441221"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今日は元気いっぱいどんな「おならあ</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そび」をするのでしょう。楽しく想像しながら描きましょう。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正方形/長方形 65">
            <a:extLst>
              <a:ext uri="{FF2B5EF4-FFF2-40B4-BE49-F238E27FC236}">
                <a16:creationId xmlns:a16="http://schemas.microsoft.com/office/drawing/2014/main" id="{D2609F33-C4A3-414A-BF86-D16FA9B1809B}"/>
              </a:ext>
            </a:extLst>
          </p:cNvPr>
          <p:cNvSpPr/>
          <p:nvPr/>
        </p:nvSpPr>
        <p:spPr>
          <a:xfrm>
            <a:off x="2327519" y="4624065"/>
            <a:ext cx="2202239" cy="468446"/>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id="{F2C07D43-4F47-49E6-A338-F7C5AF3EF88C}"/>
              </a:ext>
            </a:extLst>
          </p:cNvPr>
          <p:cNvSpPr txBox="1"/>
          <p:nvPr/>
        </p:nvSpPr>
        <p:spPr>
          <a:xfrm>
            <a:off x="4509168" y="3955913"/>
            <a:ext cx="2502696" cy="700192"/>
          </a:xfrm>
          <a:prstGeom prst="rect">
            <a:avLst/>
          </a:prstGeom>
          <a:noFill/>
        </p:spPr>
        <p:txBody>
          <a:bodyPr wrap="square" rtlCol="0">
            <a:spAutoFit/>
          </a:bodyPr>
          <a:lstStyle/>
          <a:p>
            <a:r>
              <a:rPr kumimoji="1" lang="ja-JP" altLang="en-US" sz="900" dirty="0"/>
              <a:t>図書番号⑥</a:t>
            </a:r>
            <a:endParaRPr kumimoji="1" lang="en-US" altLang="ja-JP" sz="900" dirty="0"/>
          </a:p>
          <a:p>
            <a:r>
              <a:rPr kumimoji="1" lang="ja-JP" altLang="en-US" sz="1100" b="1" dirty="0"/>
              <a:t>みどりのほし</a:t>
            </a:r>
            <a:endParaRPr kumimoji="1" lang="en-US" altLang="ja-JP" sz="1100" b="1" dirty="0"/>
          </a:p>
          <a:p>
            <a:r>
              <a:rPr kumimoji="1" lang="ja-JP" altLang="en-US" sz="900" dirty="0"/>
              <a:t>林木林／作　　</a:t>
            </a:r>
            <a:r>
              <a:rPr kumimoji="1" lang="zh-TW" altLang="en-US" sz="900" dirty="0"/>
              <a:t>長谷川義史</a:t>
            </a:r>
            <a:r>
              <a:rPr kumimoji="1" lang="ja-JP" altLang="en-US" sz="900" dirty="0"/>
              <a:t>／絵</a:t>
            </a:r>
            <a:endParaRPr kumimoji="1" lang="en-US" altLang="ja-JP" sz="900" dirty="0"/>
          </a:p>
          <a:p>
            <a:r>
              <a:rPr kumimoji="1" lang="en-US" altLang="ja-JP" sz="1000" dirty="0"/>
              <a:t>1,650</a:t>
            </a:r>
            <a:r>
              <a:rPr kumimoji="1" lang="ja-JP" altLang="en-US" sz="1000" dirty="0"/>
              <a:t>円 童心社 </a:t>
            </a:r>
            <a:r>
              <a:rPr kumimoji="1" lang="en-US" altLang="zh-TW" sz="750" dirty="0"/>
              <a:t>ISBN 978-4-494-01247-3</a:t>
            </a:r>
            <a:endParaRPr kumimoji="1" lang="ja-JP" altLang="en-US" sz="750" dirty="0"/>
          </a:p>
        </p:txBody>
      </p:sp>
      <p:sp>
        <p:nvSpPr>
          <p:cNvPr id="68" name="正方形/長方形 67">
            <a:extLst>
              <a:ext uri="{FF2B5EF4-FFF2-40B4-BE49-F238E27FC236}">
                <a16:creationId xmlns:a16="http://schemas.microsoft.com/office/drawing/2014/main" id="{711D326C-C576-4FD6-8825-B4C445B5C735}"/>
              </a:ext>
            </a:extLst>
          </p:cNvPr>
          <p:cNvSpPr/>
          <p:nvPr/>
        </p:nvSpPr>
        <p:spPr>
          <a:xfrm>
            <a:off x="4518114" y="6593677"/>
            <a:ext cx="2355069"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野菜にも花にもある「みどりのほしでうまれたしるし」って何だろう。想像をふくらませて表そう。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9" name="正方形/長方形 68">
            <a:extLst>
              <a:ext uri="{FF2B5EF4-FFF2-40B4-BE49-F238E27FC236}">
                <a16:creationId xmlns:a16="http://schemas.microsoft.com/office/drawing/2014/main" id="{9BF89CF8-A8A1-47BA-A6A2-D5FAF3C6E42B}"/>
              </a:ext>
            </a:extLst>
          </p:cNvPr>
          <p:cNvSpPr/>
          <p:nvPr/>
        </p:nvSpPr>
        <p:spPr>
          <a:xfrm>
            <a:off x="4591063" y="4624064"/>
            <a:ext cx="2202239" cy="456787"/>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700775AF-D528-4C7D-82FC-302E6ECCFC59}"/>
              </a:ext>
            </a:extLst>
          </p:cNvPr>
          <p:cNvSpPr txBox="1"/>
          <p:nvPr/>
        </p:nvSpPr>
        <p:spPr>
          <a:xfrm>
            <a:off x="4536233" y="1638883"/>
            <a:ext cx="2364690" cy="784830"/>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ジェンは、ユイの家の飼い犬。亡くなったはずの先住犬テリーの存在にイライラ。ある日、ユイがたいへんなことに！ジェン、どうする？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9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9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2" name="テキスト ボックス 71">
            <a:extLst>
              <a:ext uri="{FF2B5EF4-FFF2-40B4-BE49-F238E27FC236}">
                <a16:creationId xmlns:a16="http://schemas.microsoft.com/office/drawing/2014/main" id="{D0EB09B3-E90C-4406-9AC4-B1882084CCDC}"/>
              </a:ext>
            </a:extLst>
          </p:cNvPr>
          <p:cNvSpPr txBox="1"/>
          <p:nvPr/>
        </p:nvSpPr>
        <p:spPr>
          <a:xfrm>
            <a:off x="4563630" y="4612195"/>
            <a:ext cx="2261601" cy="498598"/>
          </a:xfrm>
          <a:prstGeom prst="rect">
            <a:avLst/>
          </a:prstGeom>
          <a:noFill/>
        </p:spPr>
        <p:txBody>
          <a:bodyPr wrap="square" rtlCol="0">
            <a:spAutoFit/>
          </a:bodyPr>
          <a:lstStyle/>
          <a:p>
            <a:r>
              <a:rPr lang="ja-JP" altLang="en-US" sz="890" dirty="0">
                <a:latin typeface="Meiryo UI" panose="020B0604030504040204" pitchFamily="50" charset="-128"/>
                <a:ea typeface="Meiryo UI" panose="020B0604030504040204" pitchFamily="50" charset="-128"/>
                <a:cs typeface="Meiryo UI" panose="020B0604030504040204" pitchFamily="50" charset="-128"/>
              </a:rPr>
              <a:t>夏みかんや野菜のてっぺんに緑の星をみつけたぼくは、どんどん想像をひろげます。大の字になって手をつなぐぼくたちも、みんな星の子ども！</a:t>
            </a:r>
            <a:endParaRPr lang="en-US" altLang="ja-JP" sz="89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テキスト ボックス 72">
            <a:extLst>
              <a:ext uri="{FF2B5EF4-FFF2-40B4-BE49-F238E27FC236}">
                <a16:creationId xmlns:a16="http://schemas.microsoft.com/office/drawing/2014/main" id="{48E625A1-88FF-42F5-B621-C5E3369C2586}"/>
              </a:ext>
            </a:extLst>
          </p:cNvPr>
          <p:cNvSpPr txBox="1"/>
          <p:nvPr/>
        </p:nvSpPr>
        <p:spPr>
          <a:xfrm>
            <a:off x="-36388" y="6898887"/>
            <a:ext cx="2502696" cy="700192"/>
          </a:xfrm>
          <a:prstGeom prst="rect">
            <a:avLst/>
          </a:prstGeom>
          <a:noFill/>
        </p:spPr>
        <p:txBody>
          <a:bodyPr wrap="square" rtlCol="0">
            <a:spAutoFit/>
          </a:bodyPr>
          <a:lstStyle/>
          <a:p>
            <a:r>
              <a:rPr kumimoji="1" lang="ja-JP" altLang="en-US" sz="900" dirty="0"/>
              <a:t>図書番号⑦</a:t>
            </a:r>
            <a:endParaRPr kumimoji="1" lang="en-US" altLang="ja-JP" sz="900" dirty="0"/>
          </a:p>
          <a:p>
            <a:r>
              <a:rPr kumimoji="1" lang="ja-JP" altLang="en-US" sz="1100" b="1" dirty="0"/>
              <a:t>ジャックのどきどきモンスター</a:t>
            </a:r>
            <a:endParaRPr kumimoji="1" lang="en-US" altLang="ja-JP" sz="1100" b="1" dirty="0"/>
          </a:p>
          <a:p>
            <a:r>
              <a:rPr kumimoji="1" lang="ja-JP" altLang="en-US" sz="900" dirty="0"/>
              <a:t>サム・ズッパルディ／作　　福本友美子／訳</a:t>
            </a:r>
            <a:endParaRPr kumimoji="1" lang="en-US" altLang="ja-JP" sz="900" dirty="0"/>
          </a:p>
          <a:p>
            <a:r>
              <a:rPr kumimoji="1" lang="en-US" altLang="ja-JP" sz="1000" dirty="0"/>
              <a:t>1,540</a:t>
            </a:r>
            <a:r>
              <a:rPr kumimoji="1" lang="ja-JP" altLang="en-US" sz="1000" dirty="0"/>
              <a:t>円 </a:t>
            </a:r>
            <a:r>
              <a:rPr kumimoji="1" lang="zh-TW" altLang="en-US" sz="1000" dirty="0"/>
              <a:t>光村教育図書</a:t>
            </a:r>
            <a:r>
              <a:rPr kumimoji="1" lang="zh-TW" altLang="en-US" sz="900" dirty="0"/>
              <a:t> </a:t>
            </a:r>
            <a:r>
              <a:rPr kumimoji="1" lang="en-US" altLang="zh-TW" sz="750" dirty="0"/>
              <a:t>ISBN </a:t>
            </a:r>
            <a:r>
              <a:rPr kumimoji="1" lang="en-US" altLang="ja-JP" sz="750" dirty="0"/>
              <a:t>978-4-89572-236-0</a:t>
            </a:r>
            <a:endParaRPr kumimoji="1" lang="ja-JP" altLang="en-US" sz="750" dirty="0"/>
          </a:p>
        </p:txBody>
      </p:sp>
      <p:sp>
        <p:nvSpPr>
          <p:cNvPr id="74" name="テキスト ボックス 73">
            <a:extLst>
              <a:ext uri="{FF2B5EF4-FFF2-40B4-BE49-F238E27FC236}">
                <a16:creationId xmlns:a16="http://schemas.microsoft.com/office/drawing/2014/main" id="{2E73E78D-C7F2-4213-86AB-EA3762BAA3BC}"/>
              </a:ext>
            </a:extLst>
          </p:cNvPr>
          <p:cNvSpPr txBox="1"/>
          <p:nvPr/>
        </p:nvSpPr>
        <p:spPr>
          <a:xfrm>
            <a:off x="-7282" y="7596372"/>
            <a:ext cx="2300009" cy="521362"/>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楽しみにしていた発表会の当日、ジャックの前にどきどきモンスターがあらわれた！とまどっているうちに、どんどん大きくなっていき</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6B7F6CF5-8F7D-4FC1-98FE-B32A3BED4BA7}"/>
              </a:ext>
            </a:extLst>
          </p:cNvPr>
          <p:cNvSpPr/>
          <p:nvPr/>
        </p:nvSpPr>
        <p:spPr>
          <a:xfrm>
            <a:off x="-29888" y="9585446"/>
            <a:ext cx="2355069"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お母さんのやさしさでジャックのどきどきモンスターが変化していく様子を</a:t>
            </a:r>
            <a:r>
              <a:rPr lang="ja-JP" altLang="en-US" sz="780" dirty="0"/>
              <a:t>楽しく描こう</a:t>
            </a:r>
            <a:r>
              <a:rPr lang="ja-JP" altLang="ja-JP" sz="780" dirty="0"/>
              <a:t>！</a:t>
            </a:r>
          </a:p>
        </p:txBody>
      </p:sp>
      <p:sp>
        <p:nvSpPr>
          <p:cNvPr id="76" name="正方形/長方形 75">
            <a:extLst>
              <a:ext uri="{FF2B5EF4-FFF2-40B4-BE49-F238E27FC236}">
                <a16:creationId xmlns:a16="http://schemas.microsoft.com/office/drawing/2014/main" id="{3CD63859-9724-435B-83AF-7CF9307FC73A}"/>
              </a:ext>
            </a:extLst>
          </p:cNvPr>
          <p:cNvSpPr/>
          <p:nvPr/>
        </p:nvSpPr>
        <p:spPr>
          <a:xfrm>
            <a:off x="41826" y="7589715"/>
            <a:ext cx="2202239" cy="495767"/>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2" name="正方形/長方形 81">
            <a:extLst>
              <a:ext uri="{FF2B5EF4-FFF2-40B4-BE49-F238E27FC236}">
                <a16:creationId xmlns:a16="http://schemas.microsoft.com/office/drawing/2014/main" id="{12024364-D868-4217-97A2-7B975D957D67}"/>
              </a:ext>
            </a:extLst>
          </p:cNvPr>
          <p:cNvSpPr/>
          <p:nvPr/>
        </p:nvSpPr>
        <p:spPr>
          <a:xfrm>
            <a:off x="2369194" y="7149925"/>
            <a:ext cx="2124449" cy="1870833"/>
          </a:xfrm>
          <a:prstGeom prst="rect">
            <a:avLst/>
          </a:prstGeom>
          <a:ln w="19050" cmpd="dbl">
            <a:solidFill>
              <a:schemeClr val="accent6">
                <a:lumMod val="75000"/>
              </a:schemeClr>
            </a:solidFill>
          </a:ln>
        </p:spPr>
        <p:txBody>
          <a:bodyPr wrap="square">
            <a:spAutoFit/>
          </a:bodyPr>
          <a:lstStyle/>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「お墨付き」</a:t>
            </a:r>
            <a:endParaRPr lang="en-US"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キャンペーン実施中</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ja-JP" altLang="en-US" sz="11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コンクール選定図書購入の際、帯に印刷された「お墨付き」（証明書）に、書店で押印してもらってください。絵の裏（左上）に貼付して応募した方（入賞・入選者は除く）に返却の際、記念品を送付します。詳しくは、帯の「お墨付き」をご覧ください。</a:t>
            </a:r>
          </a:p>
        </p:txBody>
      </p:sp>
      <p:pic>
        <p:nvPicPr>
          <p:cNvPr id="84" name="図 83">
            <a:extLst>
              <a:ext uri="{FF2B5EF4-FFF2-40B4-BE49-F238E27FC236}">
                <a16:creationId xmlns:a16="http://schemas.microsoft.com/office/drawing/2014/main" id="{5AD2E834-C2F4-4C3B-98B3-8A4762C5D57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24410" y="9086902"/>
            <a:ext cx="493200" cy="493200"/>
          </a:xfrm>
          <a:prstGeom prst="rect">
            <a:avLst/>
          </a:prstGeom>
          <a:noFill/>
          <a:ln>
            <a:noFill/>
          </a:ln>
        </p:spPr>
      </p:pic>
      <p:sp>
        <p:nvSpPr>
          <p:cNvPr id="88" name="正方形/長方形 87">
            <a:extLst>
              <a:ext uri="{FF2B5EF4-FFF2-40B4-BE49-F238E27FC236}">
                <a16:creationId xmlns:a16="http://schemas.microsoft.com/office/drawing/2014/main" id="{86AAEAB3-3CBD-4DD0-993F-94A27D5C9E6F}"/>
              </a:ext>
            </a:extLst>
          </p:cNvPr>
          <p:cNvSpPr/>
          <p:nvPr/>
        </p:nvSpPr>
        <p:spPr>
          <a:xfrm>
            <a:off x="2817065" y="8948716"/>
            <a:ext cx="2313439" cy="612796"/>
          </a:xfrm>
          <a:prstGeom prst="rect">
            <a:avLst/>
          </a:prstGeom>
        </p:spPr>
        <p:txBody>
          <a:bodyPr wrap="square">
            <a:spAutoFit/>
          </a:bodyPr>
          <a:lstStyle/>
          <a:p>
            <a:pPr>
              <a:lnSpc>
                <a:spcPts val="1400"/>
              </a:lnSpc>
            </a:pPr>
            <a:endParaRPr lang="en-US"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応募方法など詳しくは</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HP</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をご覧ください。</a:t>
            </a:r>
            <a:endPar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公式</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Twitter</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でも情報を随時発信中！</a:t>
            </a:r>
          </a:p>
        </p:txBody>
      </p:sp>
      <p:pic>
        <p:nvPicPr>
          <p:cNvPr id="92" name="図 91">
            <a:extLst>
              <a:ext uri="{FF2B5EF4-FFF2-40B4-BE49-F238E27FC236}">
                <a16:creationId xmlns:a16="http://schemas.microsoft.com/office/drawing/2014/main" id="{3AB833F1-CD9F-46E7-89D3-7EDB8B04BD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98436" y="9059426"/>
            <a:ext cx="494460" cy="494460"/>
          </a:xfrm>
          <a:prstGeom prst="rect">
            <a:avLst/>
          </a:prstGeom>
        </p:spPr>
      </p:pic>
      <p:sp>
        <p:nvSpPr>
          <p:cNvPr id="101" name="正方形/長方形 100">
            <a:extLst>
              <a:ext uri="{FF2B5EF4-FFF2-40B4-BE49-F238E27FC236}">
                <a16:creationId xmlns:a16="http://schemas.microsoft.com/office/drawing/2014/main" id="{7EE2D73A-CD49-41B1-9C75-C7A3DA853674}"/>
              </a:ext>
            </a:extLst>
          </p:cNvPr>
          <p:cNvSpPr/>
          <p:nvPr/>
        </p:nvSpPr>
        <p:spPr>
          <a:xfrm>
            <a:off x="2220436" y="9633520"/>
            <a:ext cx="5673060" cy="255006"/>
          </a:xfrm>
          <a:prstGeom prst="rect">
            <a:avLst/>
          </a:prstGeom>
          <a:ln>
            <a:noFill/>
          </a:ln>
        </p:spPr>
        <p:txBody>
          <a:bodyPr wrap="square">
            <a:spAutoFit/>
          </a:bodyPr>
          <a:lstStyle/>
          <a:p>
            <a:pPr>
              <a:lnSpc>
                <a:spcPts val="1400"/>
              </a:lnSpc>
            </a:pPr>
            <a:r>
              <a:rPr lang="en-US" altLang="ja-JP" sz="950" kern="100" dirty="0">
                <a:latin typeface="+mj-ea"/>
                <a:ea typeface="+mj-ea"/>
                <a:cs typeface="Times New Roman" panose="02020603050405020304" pitchFamily="18" charset="0"/>
              </a:rPr>
              <a:t>【</a:t>
            </a:r>
            <a:r>
              <a:rPr lang="ja-JP" altLang="en-US" sz="950" kern="100" dirty="0">
                <a:latin typeface="+mj-ea"/>
                <a:ea typeface="+mj-ea"/>
                <a:cs typeface="Times New Roman" panose="02020603050405020304" pitchFamily="18" charset="0"/>
              </a:rPr>
              <a:t>問い合わせ先</a:t>
            </a:r>
            <a:r>
              <a:rPr lang="en-US" altLang="ja-JP" sz="950" kern="100" dirty="0">
                <a:latin typeface="+mj-ea"/>
                <a:ea typeface="+mj-ea"/>
                <a:cs typeface="Times New Roman" panose="02020603050405020304" pitchFamily="18" charset="0"/>
              </a:rPr>
              <a:t>】</a:t>
            </a:r>
            <a:r>
              <a:rPr lang="ja-JP" altLang="en-US" sz="950" kern="100" dirty="0">
                <a:latin typeface="+mj-ea"/>
                <a:ea typeface="+mj-ea"/>
                <a:cs typeface="Times New Roman" panose="02020603050405020304" pitchFamily="18" charset="0"/>
              </a:rPr>
              <a:t>　京都新聞</a:t>
            </a:r>
            <a:r>
              <a:rPr lang="en-US" altLang="ja-JP" sz="950" kern="100" dirty="0">
                <a:latin typeface="+mj-ea"/>
                <a:ea typeface="+mj-ea"/>
                <a:cs typeface="Times New Roman" panose="02020603050405020304" pitchFamily="18" charset="0"/>
              </a:rPr>
              <a:t>COM </a:t>
            </a:r>
            <a:r>
              <a:rPr lang="ja-JP" altLang="en-US" sz="950" kern="100" dirty="0">
                <a:latin typeface="+mj-ea"/>
                <a:ea typeface="+mj-ea"/>
                <a:cs typeface="Times New Roman" panose="02020603050405020304" pitchFamily="18" charset="0"/>
              </a:rPr>
              <a:t>開発推進部　</a:t>
            </a:r>
            <a:r>
              <a:rPr lang="en-US" altLang="ja-JP" sz="950" kern="100" dirty="0">
                <a:latin typeface="+mj-ea"/>
                <a:ea typeface="+mj-ea"/>
                <a:cs typeface="Times New Roman" panose="02020603050405020304" pitchFamily="18" charset="0"/>
              </a:rPr>
              <a:t>TEL.075-255-9757</a:t>
            </a:r>
            <a:r>
              <a:rPr lang="ja-JP" altLang="en-US" sz="950" kern="100" dirty="0">
                <a:latin typeface="+mj-ea"/>
                <a:ea typeface="+mj-ea"/>
                <a:cs typeface="Times New Roman" panose="02020603050405020304" pitchFamily="18" charset="0"/>
              </a:rPr>
              <a:t>（平日</a:t>
            </a:r>
            <a:r>
              <a:rPr lang="en-US" altLang="ja-JP" sz="950" kern="100" dirty="0">
                <a:latin typeface="+mj-ea"/>
                <a:ea typeface="+mj-ea"/>
                <a:cs typeface="Times New Roman" panose="02020603050405020304" pitchFamily="18" charset="0"/>
              </a:rPr>
              <a:t>10</a:t>
            </a:r>
            <a:r>
              <a:rPr lang="ja-JP" altLang="en-US" sz="950" kern="100" dirty="0">
                <a:latin typeface="+mj-ea"/>
                <a:ea typeface="+mj-ea"/>
                <a:cs typeface="Times New Roman" panose="02020603050405020304" pitchFamily="18" charset="0"/>
              </a:rPr>
              <a:t>時～</a:t>
            </a:r>
            <a:r>
              <a:rPr lang="en-US" altLang="ja-JP" sz="950" kern="100" dirty="0">
                <a:latin typeface="+mj-ea"/>
                <a:ea typeface="+mj-ea"/>
                <a:cs typeface="Times New Roman" panose="02020603050405020304" pitchFamily="18" charset="0"/>
              </a:rPr>
              <a:t>17</a:t>
            </a:r>
            <a:r>
              <a:rPr lang="ja-JP" altLang="en-US" sz="950" kern="100" dirty="0">
                <a:latin typeface="+mj-ea"/>
                <a:ea typeface="+mj-ea"/>
                <a:cs typeface="Times New Roman" panose="02020603050405020304" pitchFamily="18" charset="0"/>
              </a:rPr>
              <a:t>時）</a:t>
            </a:r>
            <a:endParaRPr lang="ja-JP" altLang="ja-JP" sz="950" kern="100" dirty="0">
              <a:latin typeface="+mj-ea"/>
              <a:ea typeface="+mj-ea"/>
              <a:cs typeface="Times New Roman" panose="02020603050405020304" pitchFamily="18" charset="0"/>
            </a:endParaRPr>
          </a:p>
        </p:txBody>
      </p:sp>
      <p:sp>
        <p:nvSpPr>
          <p:cNvPr id="4" name="テキスト ボックス 3">
            <a:extLst>
              <a:ext uri="{FF2B5EF4-FFF2-40B4-BE49-F238E27FC236}">
                <a16:creationId xmlns:a16="http://schemas.microsoft.com/office/drawing/2014/main" id="{4DC1DB5D-976A-4198-9348-C032E99C70BD}"/>
              </a:ext>
            </a:extLst>
          </p:cNvPr>
          <p:cNvSpPr txBox="1"/>
          <p:nvPr/>
        </p:nvSpPr>
        <p:spPr>
          <a:xfrm>
            <a:off x="2331814" y="9490084"/>
            <a:ext cx="648069" cy="215444"/>
          </a:xfrm>
          <a:prstGeom prst="rect">
            <a:avLst/>
          </a:prstGeom>
          <a:noFill/>
        </p:spPr>
        <p:txBody>
          <a:bodyPr wrap="square" rtlCol="0">
            <a:spAutoFit/>
          </a:bodyPr>
          <a:lstStyle/>
          <a:p>
            <a:pPr algn="ctr"/>
            <a:r>
              <a:rPr kumimoji="1" lang="en-US" altLang="ja-JP" sz="800" dirty="0"/>
              <a:t>HP</a:t>
            </a:r>
            <a:endParaRPr kumimoji="1" lang="ja-JP" altLang="en-US" sz="800" dirty="0"/>
          </a:p>
        </p:txBody>
      </p:sp>
      <p:sp>
        <p:nvSpPr>
          <p:cNvPr id="61" name="テキスト ボックス 60">
            <a:extLst>
              <a:ext uri="{FF2B5EF4-FFF2-40B4-BE49-F238E27FC236}">
                <a16:creationId xmlns:a16="http://schemas.microsoft.com/office/drawing/2014/main" id="{D88827CB-3B62-4298-9A04-40790D7AB24A}"/>
              </a:ext>
            </a:extLst>
          </p:cNvPr>
          <p:cNvSpPr txBox="1"/>
          <p:nvPr/>
        </p:nvSpPr>
        <p:spPr>
          <a:xfrm>
            <a:off x="4759890" y="9490084"/>
            <a:ext cx="829350" cy="215444"/>
          </a:xfrm>
          <a:prstGeom prst="rect">
            <a:avLst/>
          </a:prstGeom>
          <a:noFill/>
        </p:spPr>
        <p:txBody>
          <a:bodyPr wrap="square" rtlCol="0">
            <a:spAutoFit/>
          </a:bodyPr>
          <a:lstStyle/>
          <a:p>
            <a:pPr algn="ctr"/>
            <a:r>
              <a:rPr kumimoji="1" lang="en-US" altLang="ja-JP" sz="800" dirty="0"/>
              <a:t>Twitter</a:t>
            </a:r>
            <a:endParaRPr kumimoji="1" lang="ja-JP" altLang="en-US" sz="800" dirty="0"/>
          </a:p>
        </p:txBody>
      </p:sp>
      <p:sp>
        <p:nvSpPr>
          <p:cNvPr id="77" name="正方形/長方形 76">
            <a:extLst>
              <a:ext uri="{FF2B5EF4-FFF2-40B4-BE49-F238E27FC236}">
                <a16:creationId xmlns:a16="http://schemas.microsoft.com/office/drawing/2014/main" id="{F2239EF1-9A71-49E8-8D61-19CBE066A406}"/>
              </a:ext>
            </a:extLst>
          </p:cNvPr>
          <p:cNvSpPr/>
          <p:nvPr/>
        </p:nvSpPr>
        <p:spPr>
          <a:xfrm>
            <a:off x="4657082" y="7144485"/>
            <a:ext cx="2124449" cy="1869551"/>
          </a:xfrm>
          <a:prstGeom prst="rect">
            <a:avLst/>
          </a:prstGeom>
          <a:ln w="19050" cmpd="dbl">
            <a:solidFill>
              <a:srgbClr val="0070C0"/>
            </a:solidFill>
          </a:ln>
        </p:spPr>
        <p:txBody>
          <a:bodyPr wrap="square">
            <a:spAutoFit/>
          </a:bodyPr>
          <a:lstStyle/>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スタンプカード</a:t>
            </a: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キャンペーン実施中</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冊の選定図書のうち</a:t>
            </a: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冊を購入し、書店印を押してもらってください。作品にスタンプカードを同封し、コンクールにご応募いただいた方（入賞・入選者は除く）の中から抽選で作品返却時に図書カードをお送りします。</a:t>
            </a:r>
            <a:endPar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本の購入は</a:t>
            </a: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冊でも、</a:t>
            </a: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5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冊ずつでも構いません。</a:t>
            </a:r>
          </a:p>
        </p:txBody>
      </p:sp>
      <p:pic>
        <p:nvPicPr>
          <p:cNvPr id="10" name="図 9">
            <a:extLst>
              <a:ext uri="{FF2B5EF4-FFF2-40B4-BE49-F238E27FC236}">
                <a16:creationId xmlns:a16="http://schemas.microsoft.com/office/drawing/2014/main" id="{CFD576E5-005F-48CE-B551-3E584EB763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3414" y="44666"/>
            <a:ext cx="947935" cy="918000"/>
          </a:xfrm>
          <a:prstGeom prst="rect">
            <a:avLst/>
          </a:prstGeom>
        </p:spPr>
      </p:pic>
      <p:pic>
        <p:nvPicPr>
          <p:cNvPr id="13" name="図 12">
            <a:extLst>
              <a:ext uri="{FF2B5EF4-FFF2-40B4-BE49-F238E27FC236}">
                <a16:creationId xmlns:a16="http://schemas.microsoft.com/office/drawing/2014/main" id="{208C6B0F-276D-4CD8-A25C-7E1DFCF7BA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83502" y="9079979"/>
            <a:ext cx="701161" cy="616060"/>
          </a:xfrm>
          <a:prstGeom prst="rect">
            <a:avLst/>
          </a:prstGeom>
        </p:spPr>
      </p:pic>
      <p:sp>
        <p:nvSpPr>
          <p:cNvPr id="79" name="正方形/長方形 78">
            <a:extLst>
              <a:ext uri="{FF2B5EF4-FFF2-40B4-BE49-F238E27FC236}">
                <a16:creationId xmlns:a16="http://schemas.microsoft.com/office/drawing/2014/main" id="{E5E2E8AB-9498-4334-8D46-46B76694AA37}"/>
              </a:ext>
            </a:extLst>
          </p:cNvPr>
          <p:cNvSpPr/>
          <p:nvPr/>
        </p:nvSpPr>
        <p:spPr>
          <a:xfrm>
            <a:off x="2233849" y="3657441"/>
            <a:ext cx="2441221"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かき氷を食べると起こる、すてきなことを想像して絵にしてみましょう。</a:t>
            </a:r>
            <a:endParaRPr lang="ja-JP" altLang="en-US" dirty="0"/>
          </a:p>
        </p:txBody>
      </p:sp>
      <p:sp>
        <p:nvSpPr>
          <p:cNvPr id="80" name="正方形/長方形 79">
            <a:extLst>
              <a:ext uri="{FF2B5EF4-FFF2-40B4-BE49-F238E27FC236}">
                <a16:creationId xmlns:a16="http://schemas.microsoft.com/office/drawing/2014/main" id="{C7C3A241-962A-45E1-8B8A-13726802BC69}"/>
              </a:ext>
            </a:extLst>
          </p:cNvPr>
          <p:cNvSpPr/>
          <p:nvPr/>
        </p:nvSpPr>
        <p:spPr>
          <a:xfrm>
            <a:off x="-76172" y="6599662"/>
            <a:ext cx="2445366"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るうくんとおばけのこがお互いを思いやるあたたかい気持ちを絵に表現してみましょう。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図 7">
            <a:extLst>
              <a:ext uri="{FF2B5EF4-FFF2-40B4-BE49-F238E27FC236}">
                <a16:creationId xmlns:a16="http://schemas.microsoft.com/office/drawing/2014/main" id="{38270EF5-B1AE-41DA-A12E-DFBE982E53D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696684">
            <a:off x="6250418" y="7160121"/>
            <a:ext cx="500000" cy="360000"/>
          </a:xfrm>
          <a:prstGeom prst="rect">
            <a:avLst/>
          </a:prstGeom>
        </p:spPr>
      </p:pic>
      <p:pic>
        <p:nvPicPr>
          <p:cNvPr id="14" name="図 13">
            <a:extLst>
              <a:ext uri="{FF2B5EF4-FFF2-40B4-BE49-F238E27FC236}">
                <a16:creationId xmlns:a16="http://schemas.microsoft.com/office/drawing/2014/main" id="{BDDF5A7A-52FA-47D0-9603-FFD8447EF62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05939" y="6126"/>
            <a:ext cx="1183929" cy="918000"/>
          </a:xfrm>
          <a:prstGeom prst="rect">
            <a:avLst/>
          </a:prstGeom>
        </p:spPr>
      </p:pic>
      <p:pic>
        <p:nvPicPr>
          <p:cNvPr id="16" name="図 15">
            <a:extLst>
              <a:ext uri="{FF2B5EF4-FFF2-40B4-BE49-F238E27FC236}">
                <a16:creationId xmlns:a16="http://schemas.microsoft.com/office/drawing/2014/main" id="{F8B67D8A-4D78-4E6C-B3F1-35964DF3153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40053" y="2168146"/>
            <a:ext cx="1205337" cy="1512000"/>
          </a:xfrm>
          <a:prstGeom prst="rect">
            <a:avLst/>
          </a:prstGeom>
        </p:spPr>
      </p:pic>
      <p:pic>
        <p:nvPicPr>
          <p:cNvPr id="18" name="図 17">
            <a:extLst>
              <a:ext uri="{FF2B5EF4-FFF2-40B4-BE49-F238E27FC236}">
                <a16:creationId xmlns:a16="http://schemas.microsoft.com/office/drawing/2014/main" id="{D8FEE836-96B0-4F00-8519-88074ED9180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52073" y="2186451"/>
            <a:ext cx="1225906" cy="1512000"/>
          </a:xfrm>
          <a:prstGeom prst="rect">
            <a:avLst/>
          </a:prstGeom>
        </p:spPr>
      </p:pic>
      <p:pic>
        <p:nvPicPr>
          <p:cNvPr id="20" name="図 19">
            <a:extLst>
              <a:ext uri="{FF2B5EF4-FFF2-40B4-BE49-F238E27FC236}">
                <a16:creationId xmlns:a16="http://schemas.microsoft.com/office/drawing/2014/main" id="{E2DAC4E4-A556-4969-9267-AEB9890978D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157391" y="2143513"/>
            <a:ext cx="1070151" cy="1512000"/>
          </a:xfrm>
          <a:prstGeom prst="rect">
            <a:avLst/>
          </a:prstGeom>
        </p:spPr>
      </p:pic>
      <p:pic>
        <p:nvPicPr>
          <p:cNvPr id="22" name="図 21">
            <a:extLst>
              <a:ext uri="{FF2B5EF4-FFF2-40B4-BE49-F238E27FC236}">
                <a16:creationId xmlns:a16="http://schemas.microsoft.com/office/drawing/2014/main" id="{AAF7D501-66A7-4A4A-BB4E-73A41AA5EC90}"/>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92475" y="5133730"/>
            <a:ext cx="1062088" cy="1512000"/>
          </a:xfrm>
          <a:prstGeom prst="rect">
            <a:avLst/>
          </a:prstGeom>
        </p:spPr>
      </p:pic>
      <p:pic>
        <p:nvPicPr>
          <p:cNvPr id="24" name="図 23">
            <a:extLst>
              <a:ext uri="{FF2B5EF4-FFF2-40B4-BE49-F238E27FC236}">
                <a16:creationId xmlns:a16="http://schemas.microsoft.com/office/drawing/2014/main" id="{847C2E26-F71E-4210-85E7-E667352372B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830106" y="5127970"/>
            <a:ext cx="1269840" cy="1512000"/>
          </a:xfrm>
          <a:prstGeom prst="rect">
            <a:avLst/>
          </a:prstGeom>
        </p:spPr>
      </p:pic>
      <p:pic>
        <p:nvPicPr>
          <p:cNvPr id="26" name="図 25">
            <a:extLst>
              <a:ext uri="{FF2B5EF4-FFF2-40B4-BE49-F238E27FC236}">
                <a16:creationId xmlns:a16="http://schemas.microsoft.com/office/drawing/2014/main" id="{EEFD366D-ECAD-49F1-A138-6D9A707632A2}"/>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983884" y="5129640"/>
            <a:ext cx="1469387" cy="1440000"/>
          </a:xfrm>
          <a:prstGeom prst="rect">
            <a:avLst/>
          </a:prstGeom>
        </p:spPr>
      </p:pic>
      <p:pic>
        <p:nvPicPr>
          <p:cNvPr id="28" name="図 27">
            <a:extLst>
              <a:ext uri="{FF2B5EF4-FFF2-40B4-BE49-F238E27FC236}">
                <a16:creationId xmlns:a16="http://schemas.microsoft.com/office/drawing/2014/main" id="{F9442F9E-26C8-437E-B238-1F2C51F2431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04634" y="8129155"/>
            <a:ext cx="1231114" cy="1440000"/>
          </a:xfrm>
          <a:prstGeom prst="rect">
            <a:avLst/>
          </a:prstGeom>
        </p:spPr>
      </p:pic>
    </p:spTree>
    <p:extLst>
      <p:ext uri="{BB962C8B-B14F-4D97-AF65-F5344CB8AC3E}">
        <p14:creationId xmlns:p14="http://schemas.microsoft.com/office/powerpoint/2010/main" val="261178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図 41">
            <a:extLst>
              <a:ext uri="{FF2B5EF4-FFF2-40B4-BE49-F238E27FC236}">
                <a16:creationId xmlns:a16="http://schemas.microsoft.com/office/drawing/2014/main" id="{B529AE35-DB8A-4F0A-992F-AEDCC86805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0709" y="49985"/>
            <a:ext cx="3807475" cy="752400"/>
          </a:xfrm>
          <a:prstGeom prst="rect">
            <a:avLst/>
          </a:prstGeom>
        </p:spPr>
      </p:pic>
      <p:graphicFrame>
        <p:nvGraphicFramePr>
          <p:cNvPr id="22" name="表 21"/>
          <p:cNvGraphicFramePr>
            <a:graphicFrameLocks noGrp="1" noChangeAspect="1"/>
          </p:cNvGraphicFramePr>
          <p:nvPr>
            <p:extLst>
              <p:ext uri="{D42A27DB-BD31-4B8C-83A1-F6EECF244321}">
                <p14:modId xmlns:p14="http://schemas.microsoft.com/office/powerpoint/2010/main" val="3450862441"/>
              </p:ext>
            </p:extLst>
          </p:nvPr>
        </p:nvGraphicFramePr>
        <p:xfrm>
          <a:off x="10807" y="4061509"/>
          <a:ext cx="2278575" cy="3012216"/>
        </p:xfrm>
        <a:graphic>
          <a:graphicData uri="http://schemas.openxmlformats.org/drawingml/2006/table">
            <a:tbl>
              <a:tblPr firstRow="1" bandRow="1">
                <a:tableStyleId>{5C22544A-7EE6-4342-B048-85BDC9FD1C3A}</a:tableStyleId>
              </a:tblPr>
              <a:tblGrid>
                <a:gridCol w="2278575">
                  <a:extLst>
                    <a:ext uri="{9D8B030D-6E8A-4147-A177-3AD203B41FA5}">
                      <a16:colId xmlns:a16="http://schemas.microsoft.com/office/drawing/2014/main" val="20000"/>
                    </a:ext>
                  </a:extLst>
                </a:gridCol>
              </a:tblGrid>
              <a:tr h="3012216">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92" name="表 91">
            <a:extLst>
              <a:ext uri="{FF2B5EF4-FFF2-40B4-BE49-F238E27FC236}">
                <a16:creationId xmlns:a16="http://schemas.microsoft.com/office/drawing/2014/main" id="{7EBD29B5-18CB-48E2-91BB-C13E34520FBD}"/>
              </a:ext>
            </a:extLst>
          </p:cNvPr>
          <p:cNvGraphicFramePr>
            <a:graphicFrameLocks noGrp="1"/>
          </p:cNvGraphicFramePr>
          <p:nvPr>
            <p:extLst>
              <p:ext uri="{D42A27DB-BD31-4B8C-83A1-F6EECF244321}">
                <p14:modId xmlns:p14="http://schemas.microsoft.com/office/powerpoint/2010/main" val="3494021154"/>
              </p:ext>
            </p:extLst>
          </p:nvPr>
        </p:nvGraphicFramePr>
        <p:xfrm>
          <a:off x="2287194" y="4060938"/>
          <a:ext cx="2278575" cy="3012216"/>
        </p:xfrm>
        <a:graphic>
          <a:graphicData uri="http://schemas.openxmlformats.org/drawingml/2006/table">
            <a:tbl>
              <a:tblPr firstRow="1" bandRow="1">
                <a:tableStyleId>{5C22544A-7EE6-4342-B048-85BDC9FD1C3A}</a:tableStyleId>
              </a:tblPr>
              <a:tblGrid>
                <a:gridCol w="2278575">
                  <a:extLst>
                    <a:ext uri="{9D8B030D-6E8A-4147-A177-3AD203B41FA5}">
                      <a16:colId xmlns:a16="http://schemas.microsoft.com/office/drawing/2014/main" val="20000"/>
                    </a:ext>
                  </a:extLst>
                </a:gridCol>
              </a:tblGrid>
              <a:tr h="3012216">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37" name="表 36"/>
          <p:cNvGraphicFramePr>
            <a:graphicFrameLocks noGrp="1"/>
          </p:cNvGraphicFramePr>
          <p:nvPr>
            <p:extLst>
              <p:ext uri="{D42A27DB-BD31-4B8C-83A1-F6EECF244321}">
                <p14:modId xmlns:p14="http://schemas.microsoft.com/office/powerpoint/2010/main" val="3608497552"/>
              </p:ext>
            </p:extLst>
          </p:nvPr>
        </p:nvGraphicFramePr>
        <p:xfrm>
          <a:off x="10807" y="1026374"/>
          <a:ext cx="6836385" cy="3033356"/>
        </p:xfrm>
        <a:graphic>
          <a:graphicData uri="http://schemas.openxmlformats.org/drawingml/2006/table">
            <a:tbl>
              <a:tblPr firstRow="1" bandRow="1">
                <a:tableStyleId>{5C22544A-7EE6-4342-B048-85BDC9FD1C3A}</a:tableStyleId>
              </a:tblPr>
              <a:tblGrid>
                <a:gridCol w="2278795">
                  <a:extLst>
                    <a:ext uri="{9D8B030D-6E8A-4147-A177-3AD203B41FA5}">
                      <a16:colId xmlns:a16="http://schemas.microsoft.com/office/drawing/2014/main" val="20000"/>
                    </a:ext>
                  </a:extLst>
                </a:gridCol>
                <a:gridCol w="2278795">
                  <a:extLst>
                    <a:ext uri="{9D8B030D-6E8A-4147-A177-3AD203B41FA5}">
                      <a16:colId xmlns:a16="http://schemas.microsoft.com/office/drawing/2014/main" val="20001"/>
                    </a:ext>
                  </a:extLst>
                </a:gridCol>
                <a:gridCol w="2278795">
                  <a:extLst>
                    <a:ext uri="{9D8B030D-6E8A-4147-A177-3AD203B41FA5}">
                      <a16:colId xmlns:a16="http://schemas.microsoft.com/office/drawing/2014/main" val="20002"/>
                    </a:ext>
                  </a:extLst>
                </a:gridCol>
              </a:tblGrid>
              <a:tr h="3033356">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kumimoji="1" lang="ja-JP" altLang="en-US" sz="18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9" name="テキスト ボックス 8"/>
          <p:cNvSpPr txBox="1"/>
          <p:nvPr/>
        </p:nvSpPr>
        <p:spPr>
          <a:xfrm>
            <a:off x="-36069" y="1040556"/>
            <a:ext cx="2502696" cy="838691"/>
          </a:xfrm>
          <a:prstGeom prst="rect">
            <a:avLst/>
          </a:prstGeom>
          <a:noFill/>
        </p:spPr>
        <p:txBody>
          <a:bodyPr wrap="square" rtlCol="0">
            <a:spAutoFit/>
          </a:bodyPr>
          <a:lstStyle/>
          <a:p>
            <a:r>
              <a:rPr kumimoji="1" lang="ja-JP" altLang="en-US" sz="900" dirty="0"/>
              <a:t>図書番号⑧</a:t>
            </a:r>
            <a:endParaRPr kumimoji="1" lang="en-US" altLang="ja-JP" sz="900" dirty="0"/>
          </a:p>
          <a:p>
            <a:r>
              <a:rPr kumimoji="1" lang="ja-JP" altLang="en-US" sz="1100" b="1" dirty="0"/>
              <a:t>びりっかすの神さま</a:t>
            </a:r>
            <a:endParaRPr kumimoji="1" lang="en-US" altLang="ja-JP" sz="1100" b="1" dirty="0"/>
          </a:p>
          <a:p>
            <a:r>
              <a:rPr kumimoji="1" lang="ja-JP" altLang="en-US" sz="900" dirty="0"/>
              <a:t>岡田淳／作・絵</a:t>
            </a:r>
            <a:endParaRPr kumimoji="1" lang="en-US" altLang="ja-JP" sz="900" dirty="0"/>
          </a:p>
          <a:p>
            <a:r>
              <a:rPr kumimoji="1" lang="en-US" altLang="ja-JP" sz="1000" dirty="0"/>
              <a:t>1,320</a:t>
            </a:r>
            <a:r>
              <a:rPr kumimoji="1" lang="ja-JP" altLang="en-US" sz="1000" dirty="0"/>
              <a:t>円 偕成社 </a:t>
            </a:r>
            <a:r>
              <a:rPr kumimoji="1" lang="en-US" altLang="zh-TW" sz="750" dirty="0"/>
              <a:t>ISBN 978-4-03-639460-9</a:t>
            </a:r>
          </a:p>
          <a:p>
            <a:endParaRPr kumimoji="1" lang="ja-JP" altLang="en-US" sz="900" dirty="0"/>
          </a:p>
        </p:txBody>
      </p:sp>
      <p:sp>
        <p:nvSpPr>
          <p:cNvPr id="2" name="テキスト ボックス 1"/>
          <p:cNvSpPr txBox="1"/>
          <p:nvPr/>
        </p:nvSpPr>
        <p:spPr>
          <a:xfrm>
            <a:off x="-13810" y="1664531"/>
            <a:ext cx="2278042"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成績順で席が決まるクラスに転校してきた始。そこにはびりになると見える神さまがいた。一番になるより大切なことを描いた物語。</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p:cNvSpPr/>
          <p:nvPr/>
        </p:nvSpPr>
        <p:spPr>
          <a:xfrm>
            <a:off x="-29032" y="3745696"/>
            <a:ext cx="2355069" cy="323165"/>
          </a:xfrm>
          <a:prstGeom prst="rect">
            <a:avLst/>
          </a:prstGeom>
        </p:spPr>
        <p:txBody>
          <a:bodyPr wrap="square">
            <a:spAutoFit/>
          </a:bodyPr>
          <a:lstStyle/>
          <a:p>
            <a:r>
              <a:rPr kumimoji="1" lang="en-US" altLang="ja-JP" sz="7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5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50" dirty="0">
                <a:latin typeface="Meiryo UI" panose="020B0604030504040204" pitchFamily="50" charset="-128"/>
                <a:ea typeface="Meiryo UI" panose="020B0604030504040204" pitchFamily="50" charset="-128"/>
                <a:cs typeface="Meiryo UI" panose="020B0604030504040204" pitchFamily="50" charset="-128"/>
              </a:rPr>
              <a:t>神さまとのやりとりや仲間との作戦会議など楽しく想像したことを色や構図を工夫して表現しよう。</a:t>
            </a:r>
            <a:endParaRPr kumimoji="1" lang="en-US" altLang="ja-JP" sz="7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2DAFAEFA-15A8-4CC2-848A-D495DFD9BD32}"/>
              </a:ext>
            </a:extLst>
          </p:cNvPr>
          <p:cNvSpPr/>
          <p:nvPr/>
        </p:nvSpPr>
        <p:spPr>
          <a:xfrm>
            <a:off x="47384" y="1700932"/>
            <a:ext cx="2202239" cy="426020"/>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47" name="テキスト ボックス 46">
            <a:extLst>
              <a:ext uri="{FF2B5EF4-FFF2-40B4-BE49-F238E27FC236}">
                <a16:creationId xmlns:a16="http://schemas.microsoft.com/office/drawing/2014/main" id="{76338164-6C2E-457C-8FF2-7188C51B646C}"/>
              </a:ext>
            </a:extLst>
          </p:cNvPr>
          <p:cNvSpPr txBox="1"/>
          <p:nvPr/>
        </p:nvSpPr>
        <p:spPr>
          <a:xfrm>
            <a:off x="2233439" y="1040555"/>
            <a:ext cx="2502696" cy="700192"/>
          </a:xfrm>
          <a:prstGeom prst="rect">
            <a:avLst/>
          </a:prstGeom>
          <a:noFill/>
        </p:spPr>
        <p:txBody>
          <a:bodyPr wrap="square" rtlCol="0">
            <a:spAutoFit/>
          </a:bodyPr>
          <a:lstStyle/>
          <a:p>
            <a:r>
              <a:rPr kumimoji="1" lang="ja-JP" altLang="en-US" sz="900" dirty="0"/>
              <a:t>図書番号⑨</a:t>
            </a:r>
            <a:endParaRPr kumimoji="1" lang="en-US" altLang="ja-JP" sz="900" dirty="0"/>
          </a:p>
          <a:p>
            <a:r>
              <a:rPr kumimoji="1" lang="ja-JP" altLang="en-US" sz="1100" b="1" dirty="0"/>
              <a:t>野うさぎレストランへようこそ</a:t>
            </a:r>
            <a:endParaRPr kumimoji="1" lang="en-US" altLang="ja-JP" sz="1100" b="1" dirty="0"/>
          </a:p>
          <a:p>
            <a:r>
              <a:rPr kumimoji="1" lang="ja-JP" altLang="en-US" sz="900" dirty="0"/>
              <a:t>小手鞠るい／作　　土田義晴／絵</a:t>
            </a:r>
            <a:endParaRPr kumimoji="1" lang="en-US" altLang="ja-JP" sz="900" dirty="0"/>
          </a:p>
          <a:p>
            <a:r>
              <a:rPr kumimoji="1" lang="en-US" altLang="ja-JP" sz="1000" dirty="0"/>
              <a:t>1,320</a:t>
            </a:r>
            <a:r>
              <a:rPr kumimoji="1" lang="ja-JP" altLang="en-US" sz="1000" dirty="0"/>
              <a:t>円 金の星社 </a:t>
            </a:r>
            <a:r>
              <a:rPr kumimoji="1" lang="en-US" altLang="zh-TW" sz="750" dirty="0"/>
              <a:t>ISBN </a:t>
            </a:r>
            <a:r>
              <a:rPr kumimoji="1" lang="en-US" altLang="ja-JP" sz="750" dirty="0"/>
              <a:t>978-4-323-07438-2 </a:t>
            </a:r>
            <a:endParaRPr kumimoji="1" lang="ja-JP" altLang="en-US" sz="750" dirty="0"/>
          </a:p>
        </p:txBody>
      </p:sp>
      <p:sp>
        <p:nvSpPr>
          <p:cNvPr id="51" name="テキスト ボックス 50">
            <a:extLst>
              <a:ext uri="{FF2B5EF4-FFF2-40B4-BE49-F238E27FC236}">
                <a16:creationId xmlns:a16="http://schemas.microsoft.com/office/drawing/2014/main" id="{16572B2B-893B-4023-9549-78130A02F688}"/>
              </a:ext>
            </a:extLst>
          </p:cNvPr>
          <p:cNvSpPr txBox="1"/>
          <p:nvPr/>
        </p:nvSpPr>
        <p:spPr>
          <a:xfrm>
            <a:off x="2249623" y="1670115"/>
            <a:ext cx="2321942"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くろくまシェフからレストランをまかされた野うさぎパティシエ。自分にしかできない料理で、みんなを幸せにすることができるでしょうか？</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110C074D-7741-41D7-93E0-D2191B3BEF74}"/>
              </a:ext>
            </a:extLst>
          </p:cNvPr>
          <p:cNvSpPr/>
          <p:nvPr/>
        </p:nvSpPr>
        <p:spPr>
          <a:xfrm>
            <a:off x="2255822" y="3758728"/>
            <a:ext cx="2355069"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野うさぎのパティシエの作るおいしそうな食べ物を想像しながら楽しい作品を描いてみよう。</a:t>
            </a:r>
            <a:endParaRPr kumimoji="1" lang="en-US" altLang="ja-JP" sz="78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正方形/長方形 53">
            <a:extLst>
              <a:ext uri="{FF2B5EF4-FFF2-40B4-BE49-F238E27FC236}">
                <a16:creationId xmlns:a16="http://schemas.microsoft.com/office/drawing/2014/main" id="{E0755F9C-0CE6-4A09-98EE-AF614DBBB3B6}"/>
              </a:ext>
            </a:extLst>
          </p:cNvPr>
          <p:cNvSpPr/>
          <p:nvPr/>
        </p:nvSpPr>
        <p:spPr>
          <a:xfrm>
            <a:off x="2316893" y="1700933"/>
            <a:ext cx="2202239" cy="426020"/>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55" name="テキスト ボックス 54">
            <a:extLst>
              <a:ext uri="{FF2B5EF4-FFF2-40B4-BE49-F238E27FC236}">
                <a16:creationId xmlns:a16="http://schemas.microsoft.com/office/drawing/2014/main" id="{A72F65F3-21EE-47DC-90E2-5BF826DB5796}"/>
              </a:ext>
            </a:extLst>
          </p:cNvPr>
          <p:cNvSpPr txBox="1"/>
          <p:nvPr/>
        </p:nvSpPr>
        <p:spPr>
          <a:xfrm>
            <a:off x="4519431" y="1040555"/>
            <a:ext cx="2502696" cy="700192"/>
          </a:xfrm>
          <a:prstGeom prst="rect">
            <a:avLst/>
          </a:prstGeom>
          <a:noFill/>
        </p:spPr>
        <p:txBody>
          <a:bodyPr wrap="square" rtlCol="0">
            <a:spAutoFit/>
          </a:bodyPr>
          <a:lstStyle/>
          <a:p>
            <a:r>
              <a:rPr kumimoji="1" lang="ja-JP" altLang="en-US" sz="900" dirty="0"/>
              <a:t>図書番号⑩</a:t>
            </a:r>
            <a:endParaRPr kumimoji="1" lang="en-US" altLang="ja-JP" sz="900" dirty="0"/>
          </a:p>
          <a:p>
            <a:r>
              <a:rPr kumimoji="1" lang="ja-JP" altLang="en-US" sz="1100" b="1" dirty="0"/>
              <a:t>俳句ステップ！</a:t>
            </a:r>
            <a:endParaRPr kumimoji="1" lang="en-US" altLang="ja-JP" sz="1100" b="1" dirty="0"/>
          </a:p>
          <a:p>
            <a:r>
              <a:rPr kumimoji="1" lang="ja-JP" altLang="en-US" sz="900" dirty="0"/>
              <a:t>おおぎやなぎちか／作　　イシヤマアズサ／絵</a:t>
            </a:r>
            <a:endParaRPr kumimoji="1" lang="en-US" altLang="ja-JP" sz="900" dirty="0"/>
          </a:p>
          <a:p>
            <a:r>
              <a:rPr kumimoji="1" lang="en-US" altLang="ja-JP" sz="1000" dirty="0"/>
              <a:t>1,430</a:t>
            </a:r>
            <a:r>
              <a:rPr kumimoji="1" lang="ja-JP" altLang="en-US" sz="1000" dirty="0"/>
              <a:t>円 佼成出版社</a:t>
            </a:r>
            <a:r>
              <a:rPr kumimoji="1" lang="en-US" altLang="ja-JP" sz="750" dirty="0"/>
              <a:t> I</a:t>
            </a:r>
            <a:r>
              <a:rPr kumimoji="1" lang="en-US" altLang="zh-TW" sz="750" dirty="0"/>
              <a:t>SBN 978-4-333-02833-7</a:t>
            </a:r>
            <a:endParaRPr kumimoji="1" lang="ja-JP" altLang="en-US" sz="750" dirty="0"/>
          </a:p>
        </p:txBody>
      </p:sp>
      <p:sp>
        <p:nvSpPr>
          <p:cNvPr id="56" name="正方形/長方形 55">
            <a:extLst>
              <a:ext uri="{FF2B5EF4-FFF2-40B4-BE49-F238E27FC236}">
                <a16:creationId xmlns:a16="http://schemas.microsoft.com/office/drawing/2014/main" id="{4C1E71B9-E6FF-4A99-BDE7-E8AABDDB0BD4}"/>
              </a:ext>
            </a:extLst>
          </p:cNvPr>
          <p:cNvSpPr/>
          <p:nvPr/>
        </p:nvSpPr>
        <p:spPr>
          <a:xfrm>
            <a:off x="4505697" y="3748110"/>
            <a:ext cx="2397113" cy="326243"/>
          </a:xfrm>
          <a:prstGeom prst="rect">
            <a:avLst/>
          </a:prstGeom>
        </p:spPr>
        <p:txBody>
          <a:bodyPr wrap="square">
            <a:spAutoFit/>
          </a:bodyPr>
          <a:lstStyle/>
          <a:p>
            <a:r>
              <a:rPr kumimoji="1" lang="en-US" altLang="ja-JP" sz="76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6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6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60" dirty="0">
                <a:latin typeface="Meiryo UI" panose="020B0604030504040204" pitchFamily="50" charset="-128"/>
                <a:ea typeface="Meiryo UI" panose="020B0604030504040204" pitchFamily="50" charset="-128"/>
                <a:cs typeface="Meiryo UI" panose="020B0604030504040204" pitchFamily="50" charset="-128"/>
              </a:rPr>
              <a:t>俳句でつながっていく七実と早知恵のゆれ動く思いを、あなたに見えた色と絵で表現しよう。</a:t>
            </a:r>
            <a:endParaRPr kumimoji="1" lang="en-US" altLang="ja-JP" sz="76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D85BC6A9-C258-456D-AFF3-4357E14B3CE9}"/>
              </a:ext>
            </a:extLst>
          </p:cNvPr>
          <p:cNvSpPr/>
          <p:nvPr/>
        </p:nvSpPr>
        <p:spPr>
          <a:xfrm>
            <a:off x="4603136" y="1700932"/>
            <a:ext cx="2202239" cy="426020"/>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a:extLst>
              <a:ext uri="{FF2B5EF4-FFF2-40B4-BE49-F238E27FC236}">
                <a16:creationId xmlns:a16="http://schemas.microsoft.com/office/drawing/2014/main" id="{DFC94BF2-73A6-4371-B68B-27690ACB412D}"/>
              </a:ext>
            </a:extLst>
          </p:cNvPr>
          <p:cNvSpPr txBox="1"/>
          <p:nvPr/>
        </p:nvSpPr>
        <p:spPr>
          <a:xfrm>
            <a:off x="-19325" y="4060937"/>
            <a:ext cx="2502696" cy="700192"/>
          </a:xfrm>
          <a:prstGeom prst="rect">
            <a:avLst/>
          </a:prstGeom>
          <a:noFill/>
        </p:spPr>
        <p:txBody>
          <a:bodyPr wrap="square" rtlCol="0">
            <a:spAutoFit/>
          </a:bodyPr>
          <a:lstStyle/>
          <a:p>
            <a:r>
              <a:rPr kumimoji="1" lang="ja-JP" altLang="en-US" sz="900" dirty="0"/>
              <a:t>図書番号⑪</a:t>
            </a:r>
            <a:endParaRPr kumimoji="1" lang="en-US" altLang="ja-JP" sz="900" dirty="0"/>
          </a:p>
          <a:p>
            <a:r>
              <a:rPr kumimoji="1" lang="ja-JP" altLang="en-US" sz="1100" b="1" dirty="0"/>
              <a:t>ふしぎなコウモリガサ</a:t>
            </a:r>
            <a:endParaRPr kumimoji="1" lang="en-US" altLang="ja-JP" sz="1100" b="1" dirty="0"/>
          </a:p>
          <a:p>
            <a:r>
              <a:rPr kumimoji="1" lang="ja-JP" altLang="en-US" sz="900" dirty="0"/>
              <a:t>如月かずさ／作　　はたこうしろう／絵</a:t>
            </a:r>
            <a:endParaRPr kumimoji="1" lang="en-US" altLang="ja-JP" sz="900" dirty="0"/>
          </a:p>
          <a:p>
            <a:r>
              <a:rPr kumimoji="1" lang="en-US" altLang="ja-JP" sz="1000" dirty="0"/>
              <a:t>1,430</a:t>
            </a:r>
            <a:r>
              <a:rPr kumimoji="1" lang="ja-JP" altLang="en-US" sz="1000" dirty="0"/>
              <a:t>円 小峰書店 </a:t>
            </a:r>
            <a:r>
              <a:rPr kumimoji="1" lang="en-US" altLang="zh-TW" sz="750" dirty="0"/>
              <a:t>ISBN978-4-338-29501-7 </a:t>
            </a:r>
            <a:endParaRPr kumimoji="1" lang="ja-JP" altLang="en-US" sz="750" dirty="0"/>
          </a:p>
        </p:txBody>
      </p:sp>
      <p:sp>
        <p:nvSpPr>
          <p:cNvPr id="59" name="テキスト ボックス 58">
            <a:extLst>
              <a:ext uri="{FF2B5EF4-FFF2-40B4-BE49-F238E27FC236}">
                <a16:creationId xmlns:a16="http://schemas.microsoft.com/office/drawing/2014/main" id="{76040AB2-4B84-48FB-8260-773A3D7990FD}"/>
              </a:ext>
            </a:extLst>
          </p:cNvPr>
          <p:cNvSpPr txBox="1"/>
          <p:nvPr/>
        </p:nvSpPr>
        <p:spPr>
          <a:xfrm>
            <a:off x="0" y="4674952"/>
            <a:ext cx="2339535"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学校帰りに出会った不思議な女の子は黒の帽子に黒マントの全身黒ずくめ。十字架が嫌いで、まっ黒が大好きだなんて、まるで</a:t>
            </a:r>
            <a:r>
              <a:rPr lang="en-US" altLang="ja-JP" sz="9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0" name="正方形/長方形 59">
            <a:extLst>
              <a:ext uri="{FF2B5EF4-FFF2-40B4-BE49-F238E27FC236}">
                <a16:creationId xmlns:a16="http://schemas.microsoft.com/office/drawing/2014/main" id="{51FC5E09-212F-41FD-A14B-58E8AB008D58}"/>
              </a:ext>
            </a:extLst>
          </p:cNvPr>
          <p:cNvSpPr/>
          <p:nvPr/>
        </p:nvSpPr>
        <p:spPr>
          <a:xfrm>
            <a:off x="-19325" y="6790075"/>
            <a:ext cx="2353416" cy="323165"/>
          </a:xfrm>
          <a:prstGeom prst="rect">
            <a:avLst/>
          </a:prstGeom>
        </p:spPr>
        <p:txBody>
          <a:bodyPr wrap="square">
            <a:spAutoFit/>
          </a:bodyPr>
          <a:lstStyle/>
          <a:p>
            <a:r>
              <a:rPr kumimoji="1" lang="en-US" altLang="ja-JP" sz="7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5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50" dirty="0">
                <a:latin typeface="Meiryo UI" panose="020B0604030504040204" pitchFamily="50" charset="-128"/>
                <a:ea typeface="Meiryo UI" panose="020B0604030504040204" pitchFamily="50" charset="-128"/>
                <a:cs typeface="Meiryo UI" panose="020B0604030504040204" pitchFamily="50" charset="-128"/>
              </a:rPr>
              <a:t>まっ黒が大好きなノダちゃんと一緒にいるところを、想像しながら描いてみよう。</a:t>
            </a:r>
            <a:endParaRPr kumimoji="1" lang="en-US" altLang="ja-JP" sz="8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63BEC588-5ACE-403F-9DB3-9CA3ABC13472}"/>
              </a:ext>
            </a:extLst>
          </p:cNvPr>
          <p:cNvSpPr/>
          <p:nvPr/>
        </p:nvSpPr>
        <p:spPr>
          <a:xfrm>
            <a:off x="47384" y="4705113"/>
            <a:ext cx="2202239" cy="425844"/>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2506CBE6-610C-4574-8BA1-E7FCED037345}"/>
              </a:ext>
            </a:extLst>
          </p:cNvPr>
          <p:cNvSpPr txBox="1"/>
          <p:nvPr/>
        </p:nvSpPr>
        <p:spPr>
          <a:xfrm>
            <a:off x="2255822" y="4047722"/>
            <a:ext cx="2502696" cy="861774"/>
          </a:xfrm>
          <a:prstGeom prst="rect">
            <a:avLst/>
          </a:prstGeom>
          <a:noFill/>
        </p:spPr>
        <p:txBody>
          <a:bodyPr wrap="square" rtlCol="0">
            <a:spAutoFit/>
          </a:bodyPr>
          <a:lstStyle/>
          <a:p>
            <a:r>
              <a:rPr kumimoji="1" lang="ja-JP" altLang="en-US" sz="900" dirty="0"/>
              <a:t>図書番号⑫</a:t>
            </a:r>
            <a:endParaRPr kumimoji="1" lang="en-US" altLang="ja-JP" sz="900" dirty="0"/>
          </a:p>
          <a:p>
            <a:r>
              <a:rPr kumimoji="1" lang="ja-JP" altLang="en-US" sz="1100" b="1" dirty="0"/>
              <a:t>ほら、ここにいるよ　</a:t>
            </a:r>
            <a:endParaRPr kumimoji="1" lang="en-US" altLang="ja-JP" sz="1100" b="1" dirty="0"/>
          </a:p>
          <a:p>
            <a:r>
              <a:rPr kumimoji="1" lang="ja-JP" altLang="en-US" sz="1000" b="1" dirty="0"/>
              <a:t>この　ちきゅうで　くらすためのメモ</a:t>
            </a:r>
            <a:endParaRPr kumimoji="1" lang="en-US" altLang="ja-JP" sz="1000" b="1" dirty="0"/>
          </a:p>
          <a:p>
            <a:r>
              <a:rPr kumimoji="1" lang="ja-JP" altLang="en-US" sz="870" dirty="0"/>
              <a:t>オリヴァー・ジェファーズ／作　　</a:t>
            </a:r>
            <a:r>
              <a:rPr kumimoji="1" lang="en-US" altLang="ja-JP" sz="900" dirty="0" err="1"/>
              <a:t>tupera</a:t>
            </a:r>
            <a:r>
              <a:rPr kumimoji="1" lang="en-US" altLang="ja-JP" sz="900" dirty="0"/>
              <a:t> </a:t>
            </a:r>
            <a:r>
              <a:rPr kumimoji="1" lang="en-US" altLang="ja-JP" sz="900" dirty="0" err="1"/>
              <a:t>tupera</a:t>
            </a:r>
            <a:r>
              <a:rPr kumimoji="1" lang="ja-JP" altLang="en-US" sz="870" dirty="0"/>
              <a:t>／訳</a:t>
            </a:r>
            <a:r>
              <a:rPr kumimoji="1" lang="ja-JP" altLang="en-US" sz="900" dirty="0"/>
              <a:t>　　</a:t>
            </a:r>
            <a:endParaRPr kumimoji="1" lang="en-US" altLang="ja-JP" sz="900" dirty="0"/>
          </a:p>
          <a:p>
            <a:r>
              <a:rPr kumimoji="1" lang="en-US" altLang="ja-JP" sz="1000" dirty="0"/>
              <a:t>1,760</a:t>
            </a:r>
            <a:r>
              <a:rPr kumimoji="1" lang="ja-JP" altLang="en-US" sz="1000" dirty="0"/>
              <a:t>円 ほるぷ出版</a:t>
            </a:r>
            <a:r>
              <a:rPr kumimoji="1" lang="en-US" altLang="ja-JP" sz="750" dirty="0"/>
              <a:t> </a:t>
            </a:r>
            <a:r>
              <a:rPr kumimoji="1" lang="en-US" altLang="zh-TW" sz="750" dirty="0"/>
              <a:t>ISBN 978-4-593-10023-1</a:t>
            </a:r>
          </a:p>
        </p:txBody>
      </p:sp>
      <p:sp>
        <p:nvSpPr>
          <p:cNvPr id="64" name="テキスト ボックス 63">
            <a:extLst>
              <a:ext uri="{FF2B5EF4-FFF2-40B4-BE49-F238E27FC236}">
                <a16:creationId xmlns:a16="http://schemas.microsoft.com/office/drawing/2014/main" id="{C50D61F5-7AAE-4931-9871-3702AAC03C2A}"/>
              </a:ext>
            </a:extLst>
          </p:cNvPr>
          <p:cNvSpPr txBox="1"/>
          <p:nvPr/>
        </p:nvSpPr>
        <p:spPr>
          <a:xfrm>
            <a:off x="2264232" y="4849520"/>
            <a:ext cx="2393332"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ひとりぼっちだと思っている子どもたちへ。世界は大きくて、いろんな人がいて、いつでも君を助けてくれるよ。心あたたまるメッセージ絵本。</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正方形/長方形 64">
            <a:extLst>
              <a:ext uri="{FF2B5EF4-FFF2-40B4-BE49-F238E27FC236}">
                <a16:creationId xmlns:a16="http://schemas.microsoft.com/office/drawing/2014/main" id="{C26C4FEB-C610-4201-A273-3639A4BCF31C}"/>
              </a:ext>
            </a:extLst>
          </p:cNvPr>
          <p:cNvSpPr/>
          <p:nvPr/>
        </p:nvSpPr>
        <p:spPr>
          <a:xfrm>
            <a:off x="2233439" y="6780841"/>
            <a:ext cx="2430446" cy="332399"/>
          </a:xfrm>
          <a:prstGeom prst="rect">
            <a:avLst/>
          </a:prstGeom>
        </p:spPr>
        <p:txBody>
          <a:bodyPr wrap="square">
            <a:spAutoFit/>
          </a:bodyPr>
          <a:lstStyle/>
          <a:p>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78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780" dirty="0">
                <a:latin typeface="Meiryo UI" panose="020B0604030504040204" pitchFamily="50" charset="-128"/>
                <a:ea typeface="Meiryo UI" panose="020B0604030504040204" pitchFamily="50" charset="-128"/>
                <a:cs typeface="Meiryo UI" panose="020B0604030504040204" pitchFamily="50" charset="-128"/>
              </a:rPr>
              <a:t>】</a:t>
            </a:r>
            <a:r>
              <a:rPr lang="ja-JP" altLang="ja-JP" sz="780" dirty="0"/>
              <a:t>あなたが住むこの地球</a:t>
            </a:r>
            <a:r>
              <a:rPr lang="ja-JP" altLang="en-US" sz="780" dirty="0"/>
              <a:t>はどんなところなのでしょう。自分の思いを絵に表してみましょう。</a:t>
            </a:r>
            <a:endParaRPr lang="ja-JP" altLang="ja-JP" sz="780" dirty="0"/>
          </a:p>
        </p:txBody>
      </p:sp>
      <p:sp>
        <p:nvSpPr>
          <p:cNvPr id="66" name="正方形/長方形 65">
            <a:extLst>
              <a:ext uri="{FF2B5EF4-FFF2-40B4-BE49-F238E27FC236}">
                <a16:creationId xmlns:a16="http://schemas.microsoft.com/office/drawing/2014/main" id="{D2609F33-C4A3-414A-BF86-D16FA9B1809B}"/>
              </a:ext>
            </a:extLst>
          </p:cNvPr>
          <p:cNvSpPr/>
          <p:nvPr/>
        </p:nvSpPr>
        <p:spPr>
          <a:xfrm>
            <a:off x="2325032" y="4887196"/>
            <a:ext cx="2202239" cy="425844"/>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700775AF-D528-4C7D-82FC-302E6ECCFC59}"/>
              </a:ext>
            </a:extLst>
          </p:cNvPr>
          <p:cNvSpPr txBox="1"/>
          <p:nvPr/>
        </p:nvSpPr>
        <p:spPr>
          <a:xfrm>
            <a:off x="4531895" y="1660305"/>
            <a:ext cx="2344719" cy="507831"/>
          </a:xfrm>
          <a:prstGeom prst="rect">
            <a:avLst/>
          </a:prstGeom>
          <a:noFill/>
        </p:spPr>
        <p:txBody>
          <a:bodyPr wrap="square" rtlCol="0">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少ない言葉に思いをこめる俳句の魅力や、句会を通じて人と心を通わせる楽しさを描いた、俳句入門にもぴったりの物語です。</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15028744-E5A7-47AB-A1A0-8843643A820D}"/>
              </a:ext>
            </a:extLst>
          </p:cNvPr>
          <p:cNvSpPr/>
          <p:nvPr/>
        </p:nvSpPr>
        <p:spPr>
          <a:xfrm>
            <a:off x="912193" y="7073154"/>
            <a:ext cx="3812951" cy="230832"/>
          </a:xfrm>
          <a:prstGeom prst="rect">
            <a:avLst/>
          </a:prstGeom>
        </p:spPr>
        <p:txBody>
          <a:bodyPr wrap="square">
            <a:spAutoFit/>
          </a:bodyPr>
          <a:lstStyle/>
          <a:p>
            <a:r>
              <a:rPr kumimoji="1" lang="ja-JP" altLang="en-US" sz="900" dirty="0"/>
              <a:t>本の選定は審査委員の先生方にお願いしました。価格はすべて税込価格です。</a:t>
            </a:r>
          </a:p>
        </p:txBody>
      </p:sp>
      <p:sp>
        <p:nvSpPr>
          <p:cNvPr id="79" name="正方形/長方形 78">
            <a:extLst>
              <a:ext uri="{FF2B5EF4-FFF2-40B4-BE49-F238E27FC236}">
                <a16:creationId xmlns:a16="http://schemas.microsoft.com/office/drawing/2014/main" id="{B9EA88CE-DA86-4227-A3F2-A9A0A8AE94DD}"/>
              </a:ext>
            </a:extLst>
          </p:cNvPr>
          <p:cNvSpPr/>
          <p:nvPr/>
        </p:nvSpPr>
        <p:spPr>
          <a:xfrm>
            <a:off x="20930" y="7232672"/>
            <a:ext cx="6858000" cy="2472856"/>
          </a:xfrm>
          <a:prstGeom prst="rect">
            <a:avLst/>
          </a:prstGeom>
        </p:spPr>
        <p:txBody>
          <a:bodyPr wrap="square">
            <a:spAutoFit/>
          </a:bodyPr>
          <a:lstStyle/>
          <a:p>
            <a:pPr algn="just">
              <a:lnSpc>
                <a:spcPts val="1500"/>
              </a:lnSpc>
            </a:pPr>
            <a:r>
              <a:rPr lang="en-US" altLang="ja-JP" sz="900" b="1" kern="100" dirty="0">
                <a:latin typeface="+mj-ea"/>
                <a:ea typeface="+mj-ea"/>
                <a:cs typeface="Times New Roman" panose="02020603050405020304" pitchFamily="18" charset="0"/>
              </a:rPr>
              <a:t>【</a:t>
            </a:r>
            <a:r>
              <a:rPr lang="ja-JP" altLang="ja-JP" sz="900" b="1" kern="100" dirty="0">
                <a:latin typeface="+mj-ea"/>
                <a:ea typeface="+mj-ea"/>
                <a:cs typeface="Times New Roman" panose="02020603050405020304" pitchFamily="18" charset="0"/>
              </a:rPr>
              <a:t>応募方法</a:t>
            </a:r>
            <a:r>
              <a:rPr lang="en-US" altLang="ja-JP" sz="900" b="1" kern="100" dirty="0">
                <a:latin typeface="+mj-ea"/>
                <a:ea typeface="+mj-ea"/>
                <a:cs typeface="Times New Roman" panose="02020603050405020304" pitchFamily="18" charset="0"/>
              </a:rPr>
              <a:t>】</a:t>
            </a:r>
            <a:endParaRPr lang="ja-JP" altLang="ja-JP" sz="900" kern="100" dirty="0">
              <a:latin typeface="+mj-ea"/>
              <a:ea typeface="+mj-ea"/>
              <a:cs typeface="Times New Roman" panose="02020603050405020304" pitchFamily="18" charset="0"/>
            </a:endParaRPr>
          </a:p>
          <a:p>
            <a:pPr algn="just">
              <a:lnSpc>
                <a:spcPts val="1400"/>
              </a:lnSpc>
            </a:pPr>
            <a:r>
              <a:rPr lang="ja-JP" altLang="ja-JP" sz="800" kern="100" dirty="0">
                <a:latin typeface="+mj-ea"/>
                <a:ea typeface="+mj-ea"/>
                <a:cs typeface="Times New Roman" panose="02020603050405020304" pitchFamily="18" charset="0"/>
              </a:rPr>
              <a:t>①選定図書の中からあなたの好きな本を読んで、感じたこと、思ったことを絵にしてください。</a:t>
            </a:r>
          </a:p>
          <a:p>
            <a:pPr algn="just">
              <a:lnSpc>
                <a:spcPts val="1400"/>
              </a:lnSpc>
            </a:pPr>
            <a:r>
              <a:rPr lang="ja-JP" altLang="ja-JP" sz="800" kern="100" dirty="0">
                <a:latin typeface="+mj-ea"/>
                <a:ea typeface="+mj-ea"/>
                <a:cs typeface="Times New Roman" panose="02020603050405020304" pitchFamily="18" charset="0"/>
              </a:rPr>
              <a:t>②四つ切り画用紙（５４ｃｍ×３８ｃｍ）いっぱいに描いてください。クレヨン画、パステル画、水彩画、版画など、表現は自由です（油彩は除く）。</a:t>
            </a:r>
            <a:endParaRPr lang="en-US" altLang="ja-JP" sz="800" kern="100" dirty="0">
              <a:latin typeface="+mj-ea"/>
              <a:ea typeface="+mj-ea"/>
              <a:cs typeface="Times New Roman" panose="02020603050405020304" pitchFamily="18" charset="0"/>
            </a:endParaRPr>
          </a:p>
          <a:p>
            <a:pPr algn="just">
              <a:lnSpc>
                <a:spcPts val="1400"/>
              </a:lnSpc>
            </a:pPr>
            <a:r>
              <a:rPr lang="ja-JP" altLang="ja-JP" sz="800" kern="100" dirty="0">
                <a:latin typeface="+mj-ea"/>
                <a:ea typeface="+mj-ea"/>
                <a:cs typeface="Times New Roman" panose="02020603050405020304" pitchFamily="18" charset="0"/>
              </a:rPr>
              <a:t>ただし、貼り絵については画用紙内におさまるようにしてください。また、規定より小さい画用紙に描いた作品を四つ切り画用紙に貼り付ける手法は避けてください。</a:t>
            </a:r>
          </a:p>
          <a:p>
            <a:pPr algn="just">
              <a:lnSpc>
                <a:spcPts val="1400"/>
              </a:lnSpc>
            </a:pPr>
            <a:r>
              <a:rPr lang="ja-JP" altLang="ja-JP" sz="800" kern="100" dirty="0">
                <a:latin typeface="+mj-ea"/>
                <a:ea typeface="+mj-ea"/>
                <a:cs typeface="Times New Roman" panose="02020603050405020304" pitchFamily="18" charset="0"/>
              </a:rPr>
              <a:t>③絵のウラ右下に規定の応募票を貼り、名前、ふりがな、学校（園）名、学年（園児はクラスの年齢</a:t>
            </a:r>
            <a:r>
              <a:rPr lang="ja-JP" altLang="en-US" sz="800" kern="100" dirty="0">
                <a:latin typeface="+mj-ea"/>
                <a:ea typeface="+mj-ea"/>
                <a:cs typeface="Times New Roman" panose="02020603050405020304" pitchFamily="18" charset="0"/>
              </a:rPr>
              <a:t>、特別支援学級はその旨</a:t>
            </a:r>
            <a:r>
              <a:rPr lang="ja-JP" altLang="ja-JP" sz="800" kern="100" dirty="0">
                <a:latin typeface="+mj-ea"/>
                <a:ea typeface="+mj-ea"/>
                <a:cs typeface="Times New Roman" panose="02020603050405020304" pitchFamily="18" charset="0"/>
              </a:rPr>
              <a:t>）</a:t>
            </a:r>
            <a:r>
              <a:rPr lang="ja-JP" altLang="en-US" sz="800" kern="100" dirty="0">
                <a:latin typeface="+mj-ea"/>
                <a:ea typeface="+mj-ea"/>
                <a:cs typeface="Times New Roman" panose="02020603050405020304" pitchFamily="18" charset="0"/>
              </a:rPr>
              <a:t>、</a:t>
            </a:r>
            <a:r>
              <a:rPr lang="ja-JP" altLang="ja-JP" sz="800" kern="100" dirty="0">
                <a:latin typeface="+mj-ea"/>
                <a:ea typeface="+mj-ea"/>
                <a:cs typeface="Times New Roman" panose="02020603050405020304" pitchFamily="18" charset="0"/>
              </a:rPr>
              <a:t>読んだ本の題名を書いてください。</a:t>
            </a:r>
            <a:endParaRPr lang="en-US"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ea typeface="+mj-ea"/>
                <a:cs typeface="Times New Roman" panose="02020603050405020304" pitchFamily="18" charset="0"/>
              </a:rPr>
              <a:t>④応募は</a:t>
            </a:r>
            <a:r>
              <a:rPr lang="en-US" altLang="ja-JP" sz="800" kern="100" dirty="0">
                <a:latin typeface="+mj-ea"/>
                <a:ea typeface="+mj-ea"/>
                <a:cs typeface="Times New Roman" panose="02020603050405020304" pitchFamily="18" charset="0"/>
              </a:rPr>
              <a:t>1</a:t>
            </a:r>
            <a:r>
              <a:rPr lang="ja-JP" altLang="en-US" sz="800" kern="100" dirty="0">
                <a:latin typeface="+mj-ea"/>
                <a:ea typeface="+mj-ea"/>
                <a:cs typeface="Times New Roman" panose="02020603050405020304" pitchFamily="18" charset="0"/>
              </a:rPr>
              <a:t>人１作品に限ります。</a:t>
            </a:r>
            <a:endParaRPr lang="ja-JP"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cs typeface="Times New Roman" panose="02020603050405020304" pitchFamily="18" charset="0"/>
              </a:rPr>
              <a:t>⑤</a:t>
            </a:r>
            <a:r>
              <a:rPr lang="ja-JP" altLang="ja-JP" sz="800" kern="100" dirty="0">
                <a:latin typeface="+mj-ea"/>
                <a:cs typeface="Times New Roman" panose="02020603050405020304" pitchFamily="18" charset="0"/>
              </a:rPr>
              <a:t>出品料はいりません。</a:t>
            </a:r>
            <a:endParaRPr lang="en-US"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cs typeface="Times New Roman" panose="02020603050405020304" pitchFamily="18" charset="0"/>
              </a:rPr>
              <a:t>⑥</a:t>
            </a:r>
            <a:r>
              <a:rPr lang="ja-JP" altLang="ja-JP" sz="800" kern="100" dirty="0">
                <a:latin typeface="+mj-ea"/>
                <a:cs typeface="Times New Roman" panose="02020603050405020304" pitchFamily="18" charset="0"/>
              </a:rPr>
              <a:t>特別支援学級・学校は、対象年齢以外の選定図書でも受け付けます。</a:t>
            </a:r>
            <a:endParaRPr lang="en-US"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ea typeface="+mj-ea"/>
                <a:cs typeface="Times New Roman" panose="02020603050405020304" pitchFamily="18" charset="0"/>
              </a:rPr>
              <a:t>⑦学校・園で取り組んだ選定図書とは別の作品であれば、個人応募が可能です。</a:t>
            </a:r>
            <a:endParaRPr lang="en-US"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ea typeface="+mj-ea"/>
                <a:cs typeface="Times New Roman" panose="02020603050405020304" pitchFamily="18" charset="0"/>
              </a:rPr>
              <a:t>（ただし学（園）内選抜で選外となった作品は除きます）。</a:t>
            </a:r>
            <a:endParaRPr lang="ja-JP"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cs typeface="Times New Roman" panose="02020603050405020304" pitchFamily="18" charset="0"/>
              </a:rPr>
              <a:t>⑧</a:t>
            </a:r>
            <a:r>
              <a:rPr lang="ja-JP" altLang="ja-JP" sz="800" kern="100" dirty="0">
                <a:latin typeface="+mj-ea"/>
                <a:cs typeface="Times New Roman" panose="02020603050405020304" pitchFamily="18" charset="0"/>
              </a:rPr>
              <a:t>学校・園からの応募には、集計票が必要です。</a:t>
            </a:r>
            <a:r>
              <a:rPr lang="ja-JP" altLang="en-US" sz="800" kern="100" dirty="0">
                <a:latin typeface="+mj-ea"/>
                <a:cs typeface="Times New Roman" panose="02020603050405020304" pitchFamily="18" charset="0"/>
              </a:rPr>
              <a:t>ない場合は</a:t>
            </a:r>
            <a:r>
              <a:rPr lang="en-US" altLang="ja-JP" sz="800" kern="100" dirty="0">
                <a:latin typeface="+mj-ea"/>
                <a:cs typeface="Times New Roman" panose="02020603050405020304" pitchFamily="18" charset="0"/>
              </a:rPr>
              <a:t>H</a:t>
            </a:r>
            <a:r>
              <a:rPr lang="ja-JP" altLang="en-US" sz="800" kern="100" dirty="0">
                <a:latin typeface="+mj-ea"/>
                <a:cs typeface="Times New Roman" panose="02020603050405020304" pitchFamily="18" charset="0"/>
              </a:rPr>
              <a:t>Ｐからダウンロードください。</a:t>
            </a:r>
            <a:endParaRPr lang="en-US" altLang="ja-JP" sz="800" kern="100" dirty="0">
              <a:latin typeface="+mj-ea"/>
              <a:ea typeface="+mj-ea"/>
              <a:cs typeface="Times New Roman" panose="02020603050405020304" pitchFamily="18" charset="0"/>
            </a:endParaRPr>
          </a:p>
          <a:p>
            <a:pPr algn="just">
              <a:lnSpc>
                <a:spcPts val="1400"/>
              </a:lnSpc>
            </a:pPr>
            <a:r>
              <a:rPr lang="ja-JP" altLang="en-US" sz="800" kern="100" dirty="0">
                <a:latin typeface="+mj-ea"/>
                <a:ea typeface="+mj-ea"/>
                <a:cs typeface="Times New Roman" panose="02020603050405020304" pitchFamily="18" charset="0"/>
              </a:rPr>
              <a:t>⑨</a:t>
            </a:r>
            <a:r>
              <a:rPr lang="ja-JP" altLang="ja-JP" sz="800" kern="100" dirty="0">
                <a:latin typeface="+mj-ea"/>
                <a:ea typeface="+mj-ea"/>
                <a:cs typeface="Times New Roman" panose="02020603050405020304" pitchFamily="18" charset="0"/>
              </a:rPr>
              <a:t>作品は</a:t>
            </a:r>
            <a:r>
              <a:rPr lang="ja-JP" altLang="en-US" sz="800" kern="100" dirty="0">
                <a:latin typeface="+mj-ea"/>
                <a:ea typeface="+mj-ea"/>
                <a:cs typeface="Times New Roman" panose="02020603050405020304" pitchFamily="18" charset="0"/>
              </a:rPr>
              <a:t>令和４</a:t>
            </a:r>
            <a:r>
              <a:rPr lang="ja-JP" altLang="ja-JP" sz="800" kern="100" dirty="0">
                <a:latin typeface="+mj-ea"/>
                <a:ea typeface="+mj-ea"/>
                <a:cs typeface="Times New Roman" panose="02020603050405020304" pitchFamily="18" charset="0"/>
              </a:rPr>
              <a:t>年３月ごろに返却します（ただし入賞作品３０点は</a:t>
            </a:r>
            <a:r>
              <a:rPr lang="ja-JP" altLang="en-US" sz="800" kern="100" dirty="0">
                <a:latin typeface="+mj-ea"/>
                <a:ea typeface="+mj-ea"/>
                <a:cs typeface="Times New Roman" panose="02020603050405020304" pitchFamily="18" charset="0"/>
              </a:rPr>
              <a:t>一定期間お預かりし、次年度の作品返却時にお返しします</a:t>
            </a:r>
            <a:r>
              <a:rPr lang="ja-JP" altLang="ja-JP" sz="800" kern="100" dirty="0">
                <a:latin typeface="+mj-ea"/>
                <a:ea typeface="+mj-ea"/>
                <a:cs typeface="Times New Roman" panose="02020603050405020304" pitchFamily="18" charset="0"/>
              </a:rPr>
              <a:t>）。</a:t>
            </a:r>
            <a:endParaRPr lang="en-US" altLang="ja-JP" sz="800" kern="100" dirty="0">
              <a:latin typeface="+mj-ea"/>
              <a:ea typeface="+mj-ea"/>
              <a:cs typeface="Times New Roman" panose="02020603050405020304" pitchFamily="18" charset="0"/>
            </a:endParaRPr>
          </a:p>
          <a:p>
            <a:pPr algn="just">
              <a:lnSpc>
                <a:spcPts val="1900"/>
              </a:lnSpc>
            </a:pPr>
            <a:r>
              <a:rPr lang="en-US" altLang="ja-JP" sz="1000" b="1" kern="100" dirty="0">
                <a:latin typeface="+mj-ea"/>
                <a:ea typeface="+mj-ea"/>
                <a:cs typeface="Times New Roman" panose="02020603050405020304" pitchFamily="18" charset="0"/>
              </a:rPr>
              <a:t>【</a:t>
            </a:r>
            <a:r>
              <a:rPr lang="ja-JP" altLang="ja-JP" sz="1000" b="1" kern="100" dirty="0">
                <a:latin typeface="+mj-ea"/>
                <a:ea typeface="+mj-ea"/>
                <a:cs typeface="Times New Roman" panose="02020603050405020304" pitchFamily="18" charset="0"/>
              </a:rPr>
              <a:t>締め切り</a:t>
            </a:r>
            <a:r>
              <a:rPr lang="en-US" altLang="ja-JP" sz="1000" b="1" kern="100" dirty="0">
                <a:latin typeface="+mj-ea"/>
                <a:ea typeface="+mj-ea"/>
                <a:cs typeface="Times New Roman" panose="02020603050405020304" pitchFamily="18" charset="0"/>
              </a:rPr>
              <a:t>】</a:t>
            </a:r>
            <a:r>
              <a:rPr lang="ja-JP" altLang="en-US" sz="1000" b="1" kern="100" dirty="0">
                <a:latin typeface="+mj-ea"/>
                <a:ea typeface="+mj-ea"/>
                <a:cs typeface="Times New Roman" panose="02020603050405020304" pitchFamily="18" charset="0"/>
              </a:rPr>
              <a:t>　</a:t>
            </a:r>
            <a:r>
              <a:rPr lang="ja-JP" altLang="en-US" sz="1200" b="1" kern="100" dirty="0">
                <a:latin typeface="+mj-ea"/>
                <a:ea typeface="+mj-ea"/>
                <a:cs typeface="Times New Roman" panose="02020603050405020304" pitchFamily="18" charset="0"/>
              </a:rPr>
              <a:t>令和３</a:t>
            </a:r>
            <a:r>
              <a:rPr lang="ja-JP" altLang="ja-JP" sz="1200" b="1" kern="100" dirty="0">
                <a:latin typeface="+mj-ea"/>
                <a:ea typeface="+mj-ea"/>
                <a:cs typeface="Times New Roman" panose="02020603050405020304" pitchFamily="18" charset="0"/>
              </a:rPr>
              <a:t>年１</a:t>
            </a:r>
            <a:r>
              <a:rPr lang="ja-JP" altLang="en-US" sz="1200" b="1" kern="100" dirty="0">
                <a:latin typeface="+mj-ea"/>
                <a:ea typeface="+mj-ea"/>
                <a:cs typeface="Times New Roman" panose="02020603050405020304" pitchFamily="18" charset="0"/>
              </a:rPr>
              <a:t>０</a:t>
            </a:r>
            <a:r>
              <a:rPr lang="ja-JP" altLang="ja-JP" sz="1200" b="1" kern="100" dirty="0">
                <a:latin typeface="+mj-ea"/>
                <a:ea typeface="+mj-ea"/>
                <a:cs typeface="Times New Roman" panose="02020603050405020304" pitchFamily="18" charset="0"/>
              </a:rPr>
              <a:t>月</a:t>
            </a:r>
            <a:r>
              <a:rPr lang="ja-JP" altLang="en-US" sz="1200" b="1" kern="100" dirty="0">
                <a:latin typeface="+mj-ea"/>
                <a:ea typeface="+mj-ea"/>
                <a:cs typeface="Times New Roman" panose="02020603050405020304" pitchFamily="18" charset="0"/>
              </a:rPr>
              <a:t>８</a:t>
            </a:r>
            <a:r>
              <a:rPr lang="ja-JP" altLang="ja-JP" sz="1200" b="1" kern="100" dirty="0">
                <a:latin typeface="+mj-ea"/>
                <a:ea typeface="+mj-ea"/>
                <a:cs typeface="Times New Roman" panose="02020603050405020304" pitchFamily="18" charset="0"/>
              </a:rPr>
              <a:t>日（金）必着</a:t>
            </a:r>
            <a:endParaRPr lang="ja-JP" altLang="ja-JP" sz="1000" b="1" kern="100" dirty="0">
              <a:latin typeface="+mj-ea"/>
              <a:ea typeface="+mj-ea"/>
              <a:cs typeface="Times New Roman" panose="02020603050405020304" pitchFamily="18" charset="0"/>
            </a:endParaRPr>
          </a:p>
        </p:txBody>
      </p:sp>
      <p:sp>
        <p:nvSpPr>
          <p:cNvPr id="90" name="テキスト ボックス 89">
            <a:extLst>
              <a:ext uri="{FF2B5EF4-FFF2-40B4-BE49-F238E27FC236}">
                <a16:creationId xmlns:a16="http://schemas.microsoft.com/office/drawing/2014/main" id="{EBF76573-6F5B-475D-BDFB-02683BD8B8B3}"/>
              </a:ext>
            </a:extLst>
          </p:cNvPr>
          <p:cNvSpPr txBox="1"/>
          <p:nvPr/>
        </p:nvSpPr>
        <p:spPr>
          <a:xfrm>
            <a:off x="2892896" y="699156"/>
            <a:ext cx="1600370" cy="369332"/>
          </a:xfrm>
          <a:prstGeom prst="rect">
            <a:avLst/>
          </a:prstGeom>
          <a:noFill/>
        </p:spPr>
        <p:txBody>
          <a:bodyPr wrap="square" rtlCol="0">
            <a:spAutoFit/>
          </a:bodyPr>
          <a:lstStyle/>
          <a:p>
            <a:r>
              <a:rPr kumimoji="1" lang="ja-JP" altLang="en-US" b="1" dirty="0"/>
              <a:t>選定図書</a:t>
            </a:r>
          </a:p>
        </p:txBody>
      </p:sp>
      <p:pic>
        <p:nvPicPr>
          <p:cNvPr id="50" name="図 49">
            <a:extLst>
              <a:ext uri="{FF2B5EF4-FFF2-40B4-BE49-F238E27FC236}">
                <a16:creationId xmlns:a16="http://schemas.microsoft.com/office/drawing/2014/main" id="{A8EB99C0-3073-4DA1-92A3-30A5053E57C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74128" y="8701039"/>
            <a:ext cx="462829" cy="462829"/>
          </a:xfrm>
          <a:prstGeom prst="rect">
            <a:avLst/>
          </a:prstGeom>
          <a:noFill/>
          <a:ln>
            <a:noFill/>
          </a:ln>
        </p:spPr>
      </p:pic>
      <p:sp>
        <p:nvSpPr>
          <p:cNvPr id="52" name="正方形/長方形 51">
            <a:extLst>
              <a:ext uri="{FF2B5EF4-FFF2-40B4-BE49-F238E27FC236}">
                <a16:creationId xmlns:a16="http://schemas.microsoft.com/office/drawing/2014/main" id="{3594CAF6-8F53-4405-B639-C80F17E91330}"/>
              </a:ext>
            </a:extLst>
          </p:cNvPr>
          <p:cNvSpPr/>
          <p:nvPr/>
        </p:nvSpPr>
        <p:spPr>
          <a:xfrm>
            <a:off x="5250035" y="8245695"/>
            <a:ext cx="1463845" cy="465320"/>
          </a:xfrm>
          <a:prstGeom prst="rect">
            <a:avLst/>
          </a:prstGeom>
        </p:spPr>
        <p:txBody>
          <a:bodyPr wrap="square">
            <a:spAutoFit/>
          </a:bodyPr>
          <a:lstStyle/>
          <a:p>
            <a:pPr>
              <a:lnSpc>
                <a:spcPts val="1000"/>
              </a:lnSpc>
            </a:pP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応募方法など詳しくは</a:t>
            </a:r>
            <a:r>
              <a:rPr lang="en-US" altLang="ja-JP"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HP</a:t>
            </a: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をご覧ください。公式</a:t>
            </a:r>
            <a:r>
              <a:rPr lang="en-US" altLang="ja-JP"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Twitter</a:t>
            </a: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でも情報を随時発信中！</a:t>
            </a:r>
          </a:p>
        </p:txBody>
      </p:sp>
      <p:pic>
        <p:nvPicPr>
          <p:cNvPr id="61" name="図 60">
            <a:extLst>
              <a:ext uri="{FF2B5EF4-FFF2-40B4-BE49-F238E27FC236}">
                <a16:creationId xmlns:a16="http://schemas.microsoft.com/office/drawing/2014/main" id="{5042B630-5672-4E51-9243-1ADE43C5E6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4893" y="8697416"/>
            <a:ext cx="462830" cy="462830"/>
          </a:xfrm>
          <a:prstGeom prst="rect">
            <a:avLst/>
          </a:prstGeom>
        </p:spPr>
      </p:pic>
      <p:sp>
        <p:nvSpPr>
          <p:cNvPr id="67" name="テキスト ボックス 66">
            <a:extLst>
              <a:ext uri="{FF2B5EF4-FFF2-40B4-BE49-F238E27FC236}">
                <a16:creationId xmlns:a16="http://schemas.microsoft.com/office/drawing/2014/main" id="{2C4BEEBF-DBBF-4E5D-89C8-FC4559BC8A4D}"/>
              </a:ext>
            </a:extLst>
          </p:cNvPr>
          <p:cNvSpPr txBox="1"/>
          <p:nvPr/>
        </p:nvSpPr>
        <p:spPr>
          <a:xfrm>
            <a:off x="5397470" y="9076236"/>
            <a:ext cx="450556" cy="215444"/>
          </a:xfrm>
          <a:prstGeom prst="rect">
            <a:avLst/>
          </a:prstGeom>
          <a:noFill/>
        </p:spPr>
        <p:txBody>
          <a:bodyPr wrap="square" rtlCol="0">
            <a:spAutoFit/>
          </a:bodyPr>
          <a:lstStyle/>
          <a:p>
            <a:r>
              <a:rPr kumimoji="1" lang="en-US" altLang="ja-JP" sz="800" dirty="0"/>
              <a:t>HP</a:t>
            </a:r>
            <a:endParaRPr kumimoji="1" lang="ja-JP" altLang="en-US" sz="800" dirty="0"/>
          </a:p>
        </p:txBody>
      </p:sp>
      <p:sp>
        <p:nvSpPr>
          <p:cNvPr id="68" name="テキスト ボックス 67">
            <a:extLst>
              <a:ext uri="{FF2B5EF4-FFF2-40B4-BE49-F238E27FC236}">
                <a16:creationId xmlns:a16="http://schemas.microsoft.com/office/drawing/2014/main" id="{25A47B36-35C4-4F8C-B38B-5C5908FFEC70}"/>
              </a:ext>
            </a:extLst>
          </p:cNvPr>
          <p:cNvSpPr txBox="1"/>
          <p:nvPr/>
        </p:nvSpPr>
        <p:spPr>
          <a:xfrm>
            <a:off x="6166867" y="9076236"/>
            <a:ext cx="630951" cy="215444"/>
          </a:xfrm>
          <a:prstGeom prst="rect">
            <a:avLst/>
          </a:prstGeom>
          <a:noFill/>
        </p:spPr>
        <p:txBody>
          <a:bodyPr wrap="square" rtlCol="0">
            <a:spAutoFit/>
          </a:bodyPr>
          <a:lstStyle/>
          <a:p>
            <a:r>
              <a:rPr kumimoji="1" lang="en-US" altLang="ja-JP" sz="800" dirty="0"/>
              <a:t>Twitter</a:t>
            </a:r>
            <a:endParaRPr kumimoji="1" lang="ja-JP" altLang="en-US" sz="800" dirty="0"/>
          </a:p>
        </p:txBody>
      </p:sp>
      <p:sp>
        <p:nvSpPr>
          <p:cNvPr id="75" name="正方形/長方形 74">
            <a:extLst>
              <a:ext uri="{FF2B5EF4-FFF2-40B4-BE49-F238E27FC236}">
                <a16:creationId xmlns:a16="http://schemas.microsoft.com/office/drawing/2014/main" id="{B4E77391-C617-4A9C-9918-6336EF4AAE5C}"/>
              </a:ext>
            </a:extLst>
          </p:cNvPr>
          <p:cNvSpPr/>
          <p:nvPr/>
        </p:nvSpPr>
        <p:spPr>
          <a:xfrm>
            <a:off x="4634545" y="5671137"/>
            <a:ext cx="2124449" cy="1869551"/>
          </a:xfrm>
          <a:prstGeom prst="rect">
            <a:avLst/>
          </a:prstGeom>
          <a:ln w="19050" cmpd="dbl">
            <a:solidFill>
              <a:srgbClr val="0070C0"/>
            </a:solidFill>
          </a:ln>
        </p:spPr>
        <p:txBody>
          <a:bodyPr wrap="square">
            <a:spAutoFit/>
          </a:bodyPr>
          <a:lstStyle/>
          <a:p>
            <a:pPr algn="ctr">
              <a:lnSpc>
                <a:spcPts val="1400"/>
              </a:lnSpc>
            </a:pPr>
            <a:r>
              <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スタンプカード</a:t>
            </a:r>
            <a:r>
              <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gn="ctr">
              <a:lnSpc>
                <a:spcPts val="1400"/>
              </a:lnSpc>
            </a:pPr>
            <a:r>
              <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キャンペーン実施中</a:t>
            </a:r>
            <a:r>
              <a:rPr lang="ja-JP" altLang="en-US"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冊の選定図書のうち</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冊を購入し、書店印を押してもらってください。作品にスタンプカードを同封し、コンクールにご応募いただいた方（入賞・入選者は除く）の中から抽選で作品返却時に図書カードをお送りします。</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本の購入は</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冊でも、</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冊ずつでも構いません。</a:t>
            </a:r>
          </a:p>
        </p:txBody>
      </p:sp>
      <p:pic>
        <p:nvPicPr>
          <p:cNvPr id="7" name="図 6">
            <a:extLst>
              <a:ext uri="{FF2B5EF4-FFF2-40B4-BE49-F238E27FC236}">
                <a16:creationId xmlns:a16="http://schemas.microsoft.com/office/drawing/2014/main" id="{D949516B-7E08-4F21-8BA3-984B8958F9C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9024" y="70194"/>
            <a:ext cx="1105953" cy="918000"/>
          </a:xfrm>
          <a:prstGeom prst="rect">
            <a:avLst/>
          </a:prstGeom>
        </p:spPr>
      </p:pic>
      <p:sp>
        <p:nvSpPr>
          <p:cNvPr id="40" name="正方形/長方形 39">
            <a:extLst>
              <a:ext uri="{FF2B5EF4-FFF2-40B4-BE49-F238E27FC236}">
                <a16:creationId xmlns:a16="http://schemas.microsoft.com/office/drawing/2014/main" id="{2EC3FA2F-AE1B-4509-A663-3BF1A73D8765}"/>
              </a:ext>
            </a:extLst>
          </p:cNvPr>
          <p:cNvSpPr/>
          <p:nvPr/>
        </p:nvSpPr>
        <p:spPr>
          <a:xfrm>
            <a:off x="4642028" y="4103367"/>
            <a:ext cx="2124449" cy="1509196"/>
          </a:xfrm>
          <a:prstGeom prst="rect">
            <a:avLst/>
          </a:prstGeom>
          <a:ln w="19050" cmpd="dbl">
            <a:solidFill>
              <a:schemeClr val="accent6">
                <a:lumMod val="75000"/>
              </a:schemeClr>
            </a:solidFill>
          </a:ln>
        </p:spPr>
        <p:txBody>
          <a:bodyPr wrap="square">
            <a:spAutoFit/>
          </a:bodyPr>
          <a:lstStyle/>
          <a:p>
            <a:pPr algn="ctr">
              <a:lnSpc>
                <a:spcPts val="1400"/>
              </a:lnSpc>
            </a:pPr>
            <a:r>
              <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「お墨付き」キャンペーン実施中</a:t>
            </a:r>
            <a:r>
              <a:rPr lang="ja-JP" altLang="en-US"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0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ja-JP" altLang="en-US" sz="10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コンクール選定図書購入の際、帯に印刷された「お墨付き」（証明書）に、書店で押印してもらってください。絵の裏（左上）に貼付して応募した方（入賞・入選者は除く）に返却の際、記念品を送付します。詳しくは、帯の「お墨付き」をご覧ください。</a:t>
            </a:r>
          </a:p>
        </p:txBody>
      </p:sp>
      <p:pic>
        <p:nvPicPr>
          <p:cNvPr id="41" name="図 40">
            <a:extLst>
              <a:ext uri="{FF2B5EF4-FFF2-40B4-BE49-F238E27FC236}">
                <a16:creationId xmlns:a16="http://schemas.microsoft.com/office/drawing/2014/main" id="{1A25327A-D953-4037-B958-737EA5A85C3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96684">
            <a:off x="6204916" y="5610310"/>
            <a:ext cx="614826" cy="442675"/>
          </a:xfrm>
          <a:prstGeom prst="rect">
            <a:avLst/>
          </a:prstGeom>
        </p:spPr>
      </p:pic>
      <p:pic>
        <p:nvPicPr>
          <p:cNvPr id="12" name="図 11">
            <a:extLst>
              <a:ext uri="{FF2B5EF4-FFF2-40B4-BE49-F238E27FC236}">
                <a16:creationId xmlns:a16="http://schemas.microsoft.com/office/drawing/2014/main" id="{432C4E2A-81CC-4E3A-851A-E9331DD1402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61048" y="8265368"/>
            <a:ext cx="966520" cy="936000"/>
          </a:xfrm>
          <a:prstGeom prst="rect">
            <a:avLst/>
          </a:prstGeom>
        </p:spPr>
      </p:pic>
      <p:sp>
        <p:nvSpPr>
          <p:cNvPr id="13" name="吹き出し: 角を丸めた四角形 12">
            <a:extLst>
              <a:ext uri="{FF2B5EF4-FFF2-40B4-BE49-F238E27FC236}">
                <a16:creationId xmlns:a16="http://schemas.microsoft.com/office/drawing/2014/main" id="{22D08B4E-75CA-49A2-A1EF-FD125C430F1C}"/>
              </a:ext>
            </a:extLst>
          </p:cNvPr>
          <p:cNvSpPr/>
          <p:nvPr/>
        </p:nvSpPr>
        <p:spPr>
          <a:xfrm>
            <a:off x="5173144" y="8193360"/>
            <a:ext cx="1585850" cy="1080131"/>
          </a:xfrm>
          <a:prstGeom prst="wedgeRoundRectCallout">
            <a:avLst>
              <a:gd name="adj1" fmla="val -70582"/>
              <a:gd name="adj2" fmla="val -9736"/>
              <a:gd name="adj3" fmla="val 16667"/>
            </a:avLst>
          </a:prstGeom>
          <a:noFill/>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E80E5C0A-6D05-41BA-9DEC-1251053150A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58356" y="74366"/>
            <a:ext cx="1207000" cy="918000"/>
          </a:xfrm>
          <a:prstGeom prst="rect">
            <a:avLst/>
          </a:prstGeom>
        </p:spPr>
      </p:pic>
      <p:pic>
        <p:nvPicPr>
          <p:cNvPr id="14" name="図 13">
            <a:extLst>
              <a:ext uri="{FF2B5EF4-FFF2-40B4-BE49-F238E27FC236}">
                <a16:creationId xmlns:a16="http://schemas.microsoft.com/office/drawing/2014/main" id="{DE758263-C835-49F8-9D74-E501EA0279C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3985" y="2214582"/>
            <a:ext cx="1002452" cy="1512000"/>
          </a:xfrm>
          <a:prstGeom prst="rect">
            <a:avLst/>
          </a:prstGeom>
        </p:spPr>
      </p:pic>
      <p:pic>
        <p:nvPicPr>
          <p:cNvPr id="16" name="図 15">
            <a:extLst>
              <a:ext uri="{FF2B5EF4-FFF2-40B4-BE49-F238E27FC236}">
                <a16:creationId xmlns:a16="http://schemas.microsoft.com/office/drawing/2014/main" id="{C5BD20BE-1981-49AF-BA5C-C5DDBE84F10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12675" y="2206633"/>
            <a:ext cx="1023542" cy="1512000"/>
          </a:xfrm>
          <a:prstGeom prst="rect">
            <a:avLst/>
          </a:prstGeom>
          <a:ln w="3175">
            <a:solidFill>
              <a:schemeClr val="tx1"/>
            </a:solidFill>
          </a:ln>
        </p:spPr>
      </p:pic>
      <p:pic>
        <p:nvPicPr>
          <p:cNvPr id="18" name="図 17">
            <a:extLst>
              <a:ext uri="{FF2B5EF4-FFF2-40B4-BE49-F238E27FC236}">
                <a16:creationId xmlns:a16="http://schemas.microsoft.com/office/drawing/2014/main" id="{DDD5525A-899E-416F-A468-EC4342DFB55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42153" y="2193254"/>
            <a:ext cx="1057251" cy="1512000"/>
          </a:xfrm>
          <a:prstGeom prst="rect">
            <a:avLst/>
          </a:prstGeom>
          <a:ln w="3175">
            <a:solidFill>
              <a:schemeClr val="tx1"/>
            </a:solidFill>
          </a:ln>
        </p:spPr>
      </p:pic>
      <p:pic>
        <p:nvPicPr>
          <p:cNvPr id="20" name="図 19">
            <a:extLst>
              <a:ext uri="{FF2B5EF4-FFF2-40B4-BE49-F238E27FC236}">
                <a16:creationId xmlns:a16="http://schemas.microsoft.com/office/drawing/2014/main" id="{69A6F14A-C087-47C9-96CF-34A8248FC5C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56639" y="5238560"/>
            <a:ext cx="1135592" cy="1512000"/>
          </a:xfrm>
          <a:prstGeom prst="rect">
            <a:avLst/>
          </a:prstGeom>
        </p:spPr>
      </p:pic>
      <p:pic>
        <p:nvPicPr>
          <p:cNvPr id="23" name="図 22">
            <a:extLst>
              <a:ext uri="{FF2B5EF4-FFF2-40B4-BE49-F238E27FC236}">
                <a16:creationId xmlns:a16="http://schemas.microsoft.com/office/drawing/2014/main" id="{F2C10FAA-0D7B-441F-A055-6E56C74FDAD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820077" y="5357351"/>
            <a:ext cx="1257170" cy="1440000"/>
          </a:xfrm>
          <a:prstGeom prst="rect">
            <a:avLst/>
          </a:prstGeom>
        </p:spPr>
      </p:pic>
      <p:sp>
        <p:nvSpPr>
          <p:cNvPr id="48" name="正方形/長方形 47">
            <a:extLst>
              <a:ext uri="{FF2B5EF4-FFF2-40B4-BE49-F238E27FC236}">
                <a16:creationId xmlns:a16="http://schemas.microsoft.com/office/drawing/2014/main" id="{7C108BAF-53A9-427B-BE5B-0B852C2E775C}"/>
              </a:ext>
            </a:extLst>
          </p:cNvPr>
          <p:cNvSpPr/>
          <p:nvPr/>
        </p:nvSpPr>
        <p:spPr>
          <a:xfrm>
            <a:off x="569785" y="9639576"/>
            <a:ext cx="5673060" cy="255006"/>
          </a:xfrm>
          <a:prstGeom prst="rect">
            <a:avLst/>
          </a:prstGeom>
          <a:ln>
            <a:noFill/>
          </a:ln>
        </p:spPr>
        <p:txBody>
          <a:bodyPr wrap="square">
            <a:spAutoFit/>
          </a:bodyPr>
          <a:lstStyle/>
          <a:p>
            <a:pPr algn="ctr">
              <a:lnSpc>
                <a:spcPts val="1400"/>
              </a:lnSpc>
            </a:pPr>
            <a:r>
              <a:rPr lang="en-US" altLang="ja-JP" sz="950" kern="100" dirty="0">
                <a:latin typeface="+mj-ea"/>
                <a:ea typeface="+mj-ea"/>
                <a:cs typeface="Times New Roman" panose="02020603050405020304" pitchFamily="18" charset="0"/>
              </a:rPr>
              <a:t>【</a:t>
            </a:r>
            <a:r>
              <a:rPr lang="ja-JP" altLang="en-US" sz="950" kern="100" dirty="0">
                <a:latin typeface="+mj-ea"/>
                <a:ea typeface="+mj-ea"/>
                <a:cs typeface="Times New Roman" panose="02020603050405020304" pitchFamily="18" charset="0"/>
              </a:rPr>
              <a:t>問い合わせ先</a:t>
            </a:r>
            <a:r>
              <a:rPr lang="en-US" altLang="ja-JP" sz="950" kern="100" dirty="0">
                <a:latin typeface="+mj-ea"/>
                <a:ea typeface="+mj-ea"/>
                <a:cs typeface="Times New Roman" panose="02020603050405020304" pitchFamily="18" charset="0"/>
              </a:rPr>
              <a:t>】</a:t>
            </a:r>
            <a:r>
              <a:rPr lang="ja-JP" altLang="en-US" sz="950" kern="100" dirty="0">
                <a:latin typeface="+mj-ea"/>
                <a:ea typeface="+mj-ea"/>
                <a:cs typeface="Times New Roman" panose="02020603050405020304" pitchFamily="18" charset="0"/>
              </a:rPr>
              <a:t>　京都新聞</a:t>
            </a:r>
            <a:r>
              <a:rPr lang="en-US" altLang="ja-JP" sz="950" kern="100" dirty="0">
                <a:latin typeface="+mj-ea"/>
                <a:ea typeface="+mj-ea"/>
                <a:cs typeface="Times New Roman" panose="02020603050405020304" pitchFamily="18" charset="0"/>
              </a:rPr>
              <a:t>COM </a:t>
            </a:r>
            <a:r>
              <a:rPr lang="ja-JP" altLang="en-US" sz="950" kern="100" dirty="0">
                <a:latin typeface="+mj-ea"/>
                <a:ea typeface="+mj-ea"/>
                <a:cs typeface="Times New Roman" panose="02020603050405020304" pitchFamily="18" charset="0"/>
              </a:rPr>
              <a:t>開発推進部　</a:t>
            </a:r>
            <a:r>
              <a:rPr lang="en-US" altLang="ja-JP" sz="950" kern="100" dirty="0">
                <a:latin typeface="+mj-ea"/>
                <a:ea typeface="+mj-ea"/>
                <a:cs typeface="Times New Roman" panose="02020603050405020304" pitchFamily="18" charset="0"/>
              </a:rPr>
              <a:t>TEL.075-255-9757</a:t>
            </a:r>
            <a:r>
              <a:rPr lang="ja-JP" altLang="en-US" sz="950" kern="100" dirty="0">
                <a:latin typeface="+mj-ea"/>
                <a:ea typeface="+mj-ea"/>
                <a:cs typeface="Times New Roman" panose="02020603050405020304" pitchFamily="18" charset="0"/>
              </a:rPr>
              <a:t>（平日</a:t>
            </a:r>
            <a:r>
              <a:rPr lang="en-US" altLang="ja-JP" sz="950" kern="100" dirty="0">
                <a:latin typeface="+mj-ea"/>
                <a:ea typeface="+mj-ea"/>
                <a:cs typeface="Times New Roman" panose="02020603050405020304" pitchFamily="18" charset="0"/>
              </a:rPr>
              <a:t>10</a:t>
            </a:r>
            <a:r>
              <a:rPr lang="ja-JP" altLang="en-US" sz="950" kern="100" dirty="0">
                <a:latin typeface="+mj-ea"/>
                <a:ea typeface="+mj-ea"/>
                <a:cs typeface="Times New Roman" panose="02020603050405020304" pitchFamily="18" charset="0"/>
              </a:rPr>
              <a:t>時～</a:t>
            </a:r>
            <a:r>
              <a:rPr lang="en-US" altLang="ja-JP" sz="950" kern="100" dirty="0">
                <a:latin typeface="+mj-ea"/>
                <a:ea typeface="+mj-ea"/>
                <a:cs typeface="Times New Roman" panose="02020603050405020304" pitchFamily="18" charset="0"/>
              </a:rPr>
              <a:t>17</a:t>
            </a:r>
            <a:r>
              <a:rPr lang="ja-JP" altLang="en-US" sz="950" kern="100" dirty="0">
                <a:latin typeface="+mj-ea"/>
                <a:ea typeface="+mj-ea"/>
                <a:cs typeface="Times New Roman" panose="02020603050405020304" pitchFamily="18" charset="0"/>
              </a:rPr>
              <a:t>時）</a:t>
            </a:r>
            <a:endParaRPr lang="ja-JP" altLang="ja-JP" sz="950" kern="100" dirty="0">
              <a:latin typeface="+mj-ea"/>
              <a:ea typeface="+mj-ea"/>
              <a:cs typeface="Times New Roman" panose="02020603050405020304" pitchFamily="18" charset="0"/>
            </a:endParaRPr>
          </a:p>
        </p:txBody>
      </p:sp>
    </p:spTree>
    <p:extLst>
      <p:ext uri="{BB962C8B-B14F-4D97-AF65-F5344CB8AC3E}">
        <p14:creationId xmlns:p14="http://schemas.microsoft.com/office/powerpoint/2010/main" val="1202088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図 67">
            <a:extLst>
              <a:ext uri="{FF2B5EF4-FFF2-40B4-BE49-F238E27FC236}">
                <a16:creationId xmlns:a16="http://schemas.microsoft.com/office/drawing/2014/main" id="{01407549-415F-42C3-B17C-9D51193A44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0709" y="49985"/>
            <a:ext cx="3807475" cy="752400"/>
          </a:xfrm>
          <a:prstGeom prst="rect">
            <a:avLst/>
          </a:prstGeom>
        </p:spPr>
      </p:pic>
      <p:graphicFrame>
        <p:nvGraphicFramePr>
          <p:cNvPr id="39" name="表 38">
            <a:extLst>
              <a:ext uri="{FF2B5EF4-FFF2-40B4-BE49-F238E27FC236}">
                <a16:creationId xmlns:a16="http://schemas.microsoft.com/office/drawing/2014/main" id="{C337E7C7-100E-4144-8602-C96778A65D36}"/>
              </a:ext>
            </a:extLst>
          </p:cNvPr>
          <p:cNvGraphicFramePr>
            <a:graphicFrameLocks noGrp="1"/>
          </p:cNvGraphicFramePr>
          <p:nvPr>
            <p:extLst>
              <p:ext uri="{D42A27DB-BD31-4B8C-83A1-F6EECF244321}">
                <p14:modId xmlns:p14="http://schemas.microsoft.com/office/powerpoint/2010/main" val="2850103261"/>
              </p:ext>
            </p:extLst>
          </p:nvPr>
        </p:nvGraphicFramePr>
        <p:xfrm>
          <a:off x="51395" y="2964925"/>
          <a:ext cx="6755210" cy="1820808"/>
        </p:xfrm>
        <a:graphic>
          <a:graphicData uri="http://schemas.openxmlformats.org/drawingml/2006/table">
            <a:tbl>
              <a:tblPr firstRow="1" bandRow="1">
                <a:tableStyleId>{5C22544A-7EE6-4342-B048-85BDC9FD1C3A}</a:tableStyleId>
              </a:tblPr>
              <a:tblGrid>
                <a:gridCol w="6755210">
                  <a:extLst>
                    <a:ext uri="{9D8B030D-6E8A-4147-A177-3AD203B41FA5}">
                      <a16:colId xmlns:a16="http://schemas.microsoft.com/office/drawing/2014/main" val="20000"/>
                    </a:ext>
                  </a:extLst>
                </a:gridCol>
              </a:tblGrid>
              <a:tr h="1820808">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34" name="表 33">
            <a:extLst>
              <a:ext uri="{FF2B5EF4-FFF2-40B4-BE49-F238E27FC236}">
                <a16:creationId xmlns:a16="http://schemas.microsoft.com/office/drawing/2014/main" id="{0A8C8A4D-DDB0-49EE-BD66-7201A9224CDD}"/>
              </a:ext>
            </a:extLst>
          </p:cNvPr>
          <p:cNvGraphicFramePr>
            <a:graphicFrameLocks noGrp="1"/>
          </p:cNvGraphicFramePr>
          <p:nvPr/>
        </p:nvGraphicFramePr>
        <p:xfrm>
          <a:off x="51395" y="1144117"/>
          <a:ext cx="6755210" cy="1820808"/>
        </p:xfrm>
        <a:graphic>
          <a:graphicData uri="http://schemas.openxmlformats.org/drawingml/2006/table">
            <a:tbl>
              <a:tblPr firstRow="1" bandRow="1">
                <a:tableStyleId>{5C22544A-7EE6-4342-B048-85BDC9FD1C3A}</a:tableStyleId>
              </a:tblPr>
              <a:tblGrid>
                <a:gridCol w="6755210">
                  <a:extLst>
                    <a:ext uri="{9D8B030D-6E8A-4147-A177-3AD203B41FA5}">
                      <a16:colId xmlns:a16="http://schemas.microsoft.com/office/drawing/2014/main" val="20000"/>
                    </a:ext>
                  </a:extLst>
                </a:gridCol>
              </a:tblGrid>
              <a:tr h="1820808">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35" name="テキスト ボックス 34">
            <a:extLst>
              <a:ext uri="{FF2B5EF4-FFF2-40B4-BE49-F238E27FC236}">
                <a16:creationId xmlns:a16="http://schemas.microsoft.com/office/drawing/2014/main" id="{F5E160C9-CDC8-4694-BA76-AE5FE09467AA}"/>
              </a:ext>
            </a:extLst>
          </p:cNvPr>
          <p:cNvSpPr txBox="1"/>
          <p:nvPr/>
        </p:nvSpPr>
        <p:spPr>
          <a:xfrm>
            <a:off x="74738" y="1155840"/>
            <a:ext cx="2601370" cy="461665"/>
          </a:xfrm>
          <a:prstGeom prst="rect">
            <a:avLst/>
          </a:prstGeom>
          <a:noFill/>
        </p:spPr>
        <p:txBody>
          <a:bodyPr wrap="square" rtlCol="0">
            <a:spAutoFit/>
          </a:bodyPr>
          <a:lstStyle/>
          <a:p>
            <a:r>
              <a:rPr kumimoji="1" lang="ja-JP" altLang="en-US" sz="1100" dirty="0"/>
              <a:t>図書番号⑬</a:t>
            </a:r>
            <a:endParaRPr kumimoji="1" lang="en-US" altLang="ja-JP" sz="1100" dirty="0"/>
          </a:p>
          <a:p>
            <a:r>
              <a:rPr kumimoji="1" lang="ja-JP" altLang="en-US" sz="1300" b="1" dirty="0"/>
              <a:t>小さな神たちの祭り</a:t>
            </a:r>
            <a:endParaRPr kumimoji="1" lang="en-US" altLang="ja-JP" sz="1300" b="1" dirty="0"/>
          </a:p>
        </p:txBody>
      </p:sp>
      <p:sp>
        <p:nvSpPr>
          <p:cNvPr id="36" name="テキスト ボックス 35">
            <a:extLst>
              <a:ext uri="{FF2B5EF4-FFF2-40B4-BE49-F238E27FC236}">
                <a16:creationId xmlns:a16="http://schemas.microsoft.com/office/drawing/2014/main" id="{AC95ED7F-16E5-415F-A451-54177399B673}"/>
              </a:ext>
            </a:extLst>
          </p:cNvPr>
          <p:cNvSpPr txBox="1"/>
          <p:nvPr/>
        </p:nvSpPr>
        <p:spPr>
          <a:xfrm>
            <a:off x="51396" y="3476567"/>
            <a:ext cx="5446196" cy="769441"/>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cs typeface="Meiryo UI" panose="020B0604030504040204" pitchFamily="50" charset="-128"/>
              </a:rPr>
              <a:t>速く走れる魔法の運動靴トップラン。徒競走でいつもビリの航平は、瞬く間に小学生たちに流行していくその靴が、どうしても欲しかった。今年の運動会に向けて焦る航平。夏休みのがんばり次第で買ってもらえるという両親の約束をなんとかとりつけ、さっそく早朝のランニングに向かうが、そこで意外な人物から声をかけられる</a:t>
            </a:r>
            <a:r>
              <a:rPr lang="en-US" altLang="ja-JP" sz="1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a:extLst>
              <a:ext uri="{FF2B5EF4-FFF2-40B4-BE49-F238E27FC236}">
                <a16:creationId xmlns:a16="http://schemas.microsoft.com/office/drawing/2014/main" id="{430893E1-75B7-48BE-AAEA-071E32D7240A}"/>
              </a:ext>
            </a:extLst>
          </p:cNvPr>
          <p:cNvSpPr/>
          <p:nvPr/>
        </p:nvSpPr>
        <p:spPr>
          <a:xfrm>
            <a:off x="94441" y="2476024"/>
            <a:ext cx="5413801" cy="415498"/>
          </a:xfrm>
          <a:prstGeom prst="rect">
            <a:avLst/>
          </a:prstGeom>
        </p:spPr>
        <p:txBody>
          <a:bodyPr wrap="square">
            <a:spAutoFit/>
          </a:bodyPr>
          <a:lstStyle/>
          <a:p>
            <a:r>
              <a:rPr kumimoji="1"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105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cs typeface="Meiryo UI" panose="020B0604030504040204" pitchFamily="50" charset="-128"/>
              </a:rPr>
              <a:t>　谷川晃はどんな人と出会い、どんな風景を見て、どんなことを思ったのでしょう。東北の人々のことを想像しながら、心に残った場面を絵に表してみましょう。</a:t>
            </a:r>
            <a:endParaRPr kumimoji="1"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ADC0B3A3-2D93-4B0D-B5EF-46E831E4435D}"/>
              </a:ext>
            </a:extLst>
          </p:cNvPr>
          <p:cNvSpPr/>
          <p:nvPr/>
        </p:nvSpPr>
        <p:spPr>
          <a:xfrm>
            <a:off x="125649" y="2471937"/>
            <a:ext cx="5264376" cy="434755"/>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graphicFrame>
        <p:nvGraphicFramePr>
          <p:cNvPr id="40" name="表 39">
            <a:extLst>
              <a:ext uri="{FF2B5EF4-FFF2-40B4-BE49-F238E27FC236}">
                <a16:creationId xmlns:a16="http://schemas.microsoft.com/office/drawing/2014/main" id="{81BEC8A1-B6A7-4D39-A40F-461A058A4488}"/>
              </a:ext>
            </a:extLst>
          </p:cNvPr>
          <p:cNvGraphicFramePr>
            <a:graphicFrameLocks noGrp="1"/>
          </p:cNvGraphicFramePr>
          <p:nvPr>
            <p:extLst>
              <p:ext uri="{D42A27DB-BD31-4B8C-83A1-F6EECF244321}">
                <p14:modId xmlns:p14="http://schemas.microsoft.com/office/powerpoint/2010/main" val="3145478865"/>
              </p:ext>
            </p:extLst>
          </p:nvPr>
        </p:nvGraphicFramePr>
        <p:xfrm>
          <a:off x="51395" y="4788694"/>
          <a:ext cx="6755210" cy="1820808"/>
        </p:xfrm>
        <a:graphic>
          <a:graphicData uri="http://schemas.openxmlformats.org/drawingml/2006/table">
            <a:tbl>
              <a:tblPr firstRow="1" bandRow="1">
                <a:tableStyleId>{5C22544A-7EE6-4342-B048-85BDC9FD1C3A}</a:tableStyleId>
              </a:tblPr>
              <a:tblGrid>
                <a:gridCol w="6755210">
                  <a:extLst>
                    <a:ext uri="{9D8B030D-6E8A-4147-A177-3AD203B41FA5}">
                      <a16:colId xmlns:a16="http://schemas.microsoft.com/office/drawing/2014/main" val="20000"/>
                    </a:ext>
                  </a:extLst>
                </a:gridCol>
              </a:tblGrid>
              <a:tr h="1820808">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41" name="表 40">
            <a:extLst>
              <a:ext uri="{FF2B5EF4-FFF2-40B4-BE49-F238E27FC236}">
                <a16:creationId xmlns:a16="http://schemas.microsoft.com/office/drawing/2014/main" id="{DA40CF0A-EB11-40B0-A0ED-BCF13BA07FD1}"/>
              </a:ext>
            </a:extLst>
          </p:cNvPr>
          <p:cNvGraphicFramePr>
            <a:graphicFrameLocks noGrp="1"/>
          </p:cNvGraphicFramePr>
          <p:nvPr/>
        </p:nvGraphicFramePr>
        <p:xfrm>
          <a:off x="58166" y="6606541"/>
          <a:ext cx="6755210" cy="1820808"/>
        </p:xfrm>
        <a:graphic>
          <a:graphicData uri="http://schemas.openxmlformats.org/drawingml/2006/table">
            <a:tbl>
              <a:tblPr firstRow="1" bandRow="1">
                <a:tableStyleId>{5C22544A-7EE6-4342-B048-85BDC9FD1C3A}</a:tableStyleId>
              </a:tblPr>
              <a:tblGrid>
                <a:gridCol w="6755210">
                  <a:extLst>
                    <a:ext uri="{9D8B030D-6E8A-4147-A177-3AD203B41FA5}">
                      <a16:colId xmlns:a16="http://schemas.microsoft.com/office/drawing/2014/main" val="20000"/>
                    </a:ext>
                  </a:extLst>
                </a:gridCol>
              </a:tblGrid>
              <a:tr h="1820808">
                <a:tc>
                  <a:txBody>
                    <a:bodyPr/>
                    <a:lstStyle/>
                    <a:p>
                      <a:endParaRPr kumimoji="1" lang="ja-JP" altLang="en-US" sz="19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47" name="テキスト ボックス 46">
            <a:extLst>
              <a:ext uri="{FF2B5EF4-FFF2-40B4-BE49-F238E27FC236}">
                <a16:creationId xmlns:a16="http://schemas.microsoft.com/office/drawing/2014/main" id="{05CAF47F-4E25-4B37-8C98-33F8EB9DDB8F}"/>
              </a:ext>
            </a:extLst>
          </p:cNvPr>
          <p:cNvSpPr txBox="1"/>
          <p:nvPr/>
        </p:nvSpPr>
        <p:spPr>
          <a:xfrm>
            <a:off x="74738" y="3014902"/>
            <a:ext cx="2601370" cy="461665"/>
          </a:xfrm>
          <a:prstGeom prst="rect">
            <a:avLst/>
          </a:prstGeom>
          <a:noFill/>
        </p:spPr>
        <p:txBody>
          <a:bodyPr wrap="square" rtlCol="0">
            <a:spAutoFit/>
          </a:bodyPr>
          <a:lstStyle/>
          <a:p>
            <a:r>
              <a:rPr kumimoji="1" lang="ja-JP" altLang="en-US" sz="1100" dirty="0"/>
              <a:t>図書番号⑭</a:t>
            </a:r>
            <a:endParaRPr kumimoji="1" lang="en-US" altLang="ja-JP" sz="1100" dirty="0"/>
          </a:p>
          <a:p>
            <a:r>
              <a:rPr kumimoji="1" lang="ja-JP" altLang="en-US" sz="1300" b="1" dirty="0"/>
              <a:t>トップラン</a:t>
            </a:r>
            <a:endParaRPr kumimoji="1" lang="en-US" altLang="ja-JP" sz="1300" b="1" dirty="0"/>
          </a:p>
        </p:txBody>
      </p:sp>
      <p:sp>
        <p:nvSpPr>
          <p:cNvPr id="49" name="正方形/長方形 48">
            <a:extLst>
              <a:ext uri="{FF2B5EF4-FFF2-40B4-BE49-F238E27FC236}">
                <a16:creationId xmlns:a16="http://schemas.microsoft.com/office/drawing/2014/main" id="{B4B1586E-A7C7-44B2-B6B2-ECAE0FB8FFB3}"/>
              </a:ext>
            </a:extLst>
          </p:cNvPr>
          <p:cNvSpPr/>
          <p:nvPr/>
        </p:nvSpPr>
        <p:spPr>
          <a:xfrm>
            <a:off x="86990" y="4290675"/>
            <a:ext cx="5462704" cy="415498"/>
          </a:xfrm>
          <a:prstGeom prst="rect">
            <a:avLst/>
          </a:prstGeom>
        </p:spPr>
        <p:txBody>
          <a:bodyPr wrap="square">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　みんなのあこがれの運動靴、「トップラン」！「トップラン」がつなぐ出来事や出会いの数々。航平の気持ちを感じながら、心に残った場面をさわやかにのびやかに描いてみよう！</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テキスト ボックス 56">
            <a:extLst>
              <a:ext uri="{FF2B5EF4-FFF2-40B4-BE49-F238E27FC236}">
                <a16:creationId xmlns:a16="http://schemas.microsoft.com/office/drawing/2014/main" id="{7A8C2035-6E63-4D83-89B5-FA94DEFC8AB8}"/>
              </a:ext>
            </a:extLst>
          </p:cNvPr>
          <p:cNvSpPr txBox="1"/>
          <p:nvPr/>
        </p:nvSpPr>
        <p:spPr>
          <a:xfrm>
            <a:off x="51395" y="1593726"/>
            <a:ext cx="5519451" cy="900246"/>
          </a:xfrm>
          <a:prstGeom prst="rect">
            <a:avLst/>
          </a:prstGeom>
          <a:noFill/>
        </p:spPr>
        <p:txBody>
          <a:bodyPr wrap="square" rtlCol="0">
            <a:spAutoFit/>
          </a:bodyPr>
          <a:lstStyle/>
          <a:p>
            <a:r>
              <a:rPr lang="ja-JP" altLang="en-US" sz="1050" dirty="0">
                <a:latin typeface="Meiryo UI" panose="020B0604030504040204" pitchFamily="50" charset="-128"/>
                <a:ea typeface="Meiryo UI" panose="020B0604030504040204" pitchFamily="50" charset="-128"/>
                <a:cs typeface="Meiryo UI" panose="020B0604030504040204" pitchFamily="50" charset="-128"/>
              </a:rPr>
              <a:t>谷川晃は宮城県のいちご農家の長男。家業を継ぐ気はなく、東京の大学に進学することに。</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2011</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05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050" dirty="0">
                <a:latin typeface="Meiryo UI" panose="020B0604030504040204" pitchFamily="50" charset="-128"/>
                <a:ea typeface="Meiryo UI" panose="020B0604030504040204" pitchFamily="50" charset="-128"/>
                <a:cs typeface="Meiryo UI" panose="020B0604030504040204" pitchFamily="50" charset="-128"/>
              </a:rPr>
              <a:t>日、アパート契約等のために上京していた間に、晃を除く家族全員が津波に呑まれてしまい、８年経っても誰一人まだ見つかっていない。大学卒業後、仙台に戻った晃の目には、人々が震災のことなど忘れてしまっているかのように映っていた・・・。死んだ人はどこにいくのだろう。残された人はどう生きていけばいいのだろう。震災で亡くなった人と残された家族との心温まるストーリー。</a:t>
            </a:r>
            <a:endParaRPr lang="en-US" altLang="ja-JP" sz="105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テキスト ボックス 58">
            <a:extLst>
              <a:ext uri="{FF2B5EF4-FFF2-40B4-BE49-F238E27FC236}">
                <a16:creationId xmlns:a16="http://schemas.microsoft.com/office/drawing/2014/main" id="{D3752A83-7CDD-4146-85CB-A55FC3A56676}"/>
              </a:ext>
            </a:extLst>
          </p:cNvPr>
          <p:cNvSpPr txBox="1"/>
          <p:nvPr/>
        </p:nvSpPr>
        <p:spPr>
          <a:xfrm>
            <a:off x="80102" y="5285876"/>
            <a:ext cx="5438796" cy="769441"/>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cs typeface="Meiryo UI" panose="020B0604030504040204" pitchFamily="50" charset="-128"/>
              </a:rPr>
              <a:t>若い新聞記者ティベは恥ずかしがりやでニュースの取材がうまくできません。でもある日、ミヌースという不思議な女の子が手伝ってくれることに。もとはネコだったというミヌースは、ネコたちから集めたニュースをティベに教えてくれます。オランダの「子どもの本の女王」と称される、アンデルセン賞受賞作家シュミットの楽しい物語。</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テキスト ボックス 59">
            <a:extLst>
              <a:ext uri="{FF2B5EF4-FFF2-40B4-BE49-F238E27FC236}">
                <a16:creationId xmlns:a16="http://schemas.microsoft.com/office/drawing/2014/main" id="{82047A51-386E-4ABE-96B7-FA0D096759C1}"/>
              </a:ext>
            </a:extLst>
          </p:cNvPr>
          <p:cNvSpPr txBox="1"/>
          <p:nvPr/>
        </p:nvSpPr>
        <p:spPr>
          <a:xfrm>
            <a:off x="72589" y="4831136"/>
            <a:ext cx="2601370" cy="461665"/>
          </a:xfrm>
          <a:prstGeom prst="rect">
            <a:avLst/>
          </a:prstGeom>
          <a:noFill/>
        </p:spPr>
        <p:txBody>
          <a:bodyPr wrap="square" rtlCol="0">
            <a:spAutoFit/>
          </a:bodyPr>
          <a:lstStyle/>
          <a:p>
            <a:r>
              <a:rPr kumimoji="1" lang="ja-JP" altLang="en-US" sz="1100" dirty="0"/>
              <a:t>図書番号⑮</a:t>
            </a:r>
            <a:endParaRPr kumimoji="1" lang="en-US" altLang="ja-JP" sz="1100" dirty="0"/>
          </a:p>
          <a:p>
            <a:r>
              <a:rPr kumimoji="1" lang="ja-JP" altLang="en-US" sz="1300" b="1" dirty="0"/>
              <a:t>ネコのミヌース</a:t>
            </a:r>
            <a:endParaRPr kumimoji="1" lang="en-US" altLang="ja-JP" sz="1300" b="1" dirty="0"/>
          </a:p>
        </p:txBody>
      </p:sp>
      <p:sp>
        <p:nvSpPr>
          <p:cNvPr id="61" name="正方形/長方形 60">
            <a:extLst>
              <a:ext uri="{FF2B5EF4-FFF2-40B4-BE49-F238E27FC236}">
                <a16:creationId xmlns:a16="http://schemas.microsoft.com/office/drawing/2014/main" id="{9C023AE8-A07A-4989-805E-0B222649C3A1}"/>
              </a:ext>
            </a:extLst>
          </p:cNvPr>
          <p:cNvSpPr/>
          <p:nvPr/>
        </p:nvSpPr>
        <p:spPr>
          <a:xfrm>
            <a:off x="67569" y="6111483"/>
            <a:ext cx="5430023" cy="378565"/>
          </a:xfrm>
          <a:prstGeom prst="rect">
            <a:avLst/>
          </a:prstGeom>
        </p:spPr>
        <p:txBody>
          <a:bodyPr wrap="square">
            <a:spAutoFit/>
          </a:bodyPr>
          <a:lstStyle/>
          <a:p>
            <a:r>
              <a:rPr kumimoji="1" lang="en-US" altLang="ja-JP" sz="92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2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92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920" dirty="0">
                <a:latin typeface="Meiryo UI" panose="020B0604030504040204" pitchFamily="50" charset="-128"/>
                <a:ea typeface="Meiryo UI" panose="020B0604030504040204" pitchFamily="50" charset="-128"/>
                <a:cs typeface="Meiryo UI" panose="020B0604030504040204" pitchFamily="50" charset="-128"/>
              </a:rPr>
              <a:t>　もともとネコだった女の子のミヌース。ネコだったころのクセが抜けないミヌースに対するティベの気持ちの変化を探りながら、お気に入りの場面を見つけ、表情豊かな登場人物たちの様子をのびのびと描きましょう。</a:t>
            </a:r>
            <a:endParaRPr kumimoji="1" lang="en-US" altLang="ja-JP" sz="92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3" name="テキスト ボックス 62">
            <a:extLst>
              <a:ext uri="{FF2B5EF4-FFF2-40B4-BE49-F238E27FC236}">
                <a16:creationId xmlns:a16="http://schemas.microsoft.com/office/drawing/2014/main" id="{D52D6DCD-66EA-4AA1-9D17-CCD2AB08D1D8}"/>
              </a:ext>
            </a:extLst>
          </p:cNvPr>
          <p:cNvSpPr txBox="1"/>
          <p:nvPr/>
        </p:nvSpPr>
        <p:spPr>
          <a:xfrm>
            <a:off x="58662" y="7115766"/>
            <a:ext cx="5395550" cy="784285"/>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cs typeface="Meiryo UI" panose="020B0604030504040204" pitchFamily="50" charset="-128"/>
              </a:rPr>
              <a:t>びわこは４００万年くらい前に伊賀の辺りで生まれ、移動をくり返して、今の場所に落ち着いたのは１００万年ほど前と言われています。内陸なのに、ハマヒルガオなどの海浜植物が生え、たくさんの固有種を育みながら移動してきた「びわこさん」。地学や植物学の成果と想像力豊かなフィクションが融合した絵本。</a:t>
            </a:r>
            <a:endParaRPr lang="en-US" altLang="ja-JP"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4" name="テキスト ボックス 63">
            <a:extLst>
              <a:ext uri="{FF2B5EF4-FFF2-40B4-BE49-F238E27FC236}">
                <a16:creationId xmlns:a16="http://schemas.microsoft.com/office/drawing/2014/main" id="{CE00D69B-F63D-4B0D-AFBE-B4215086176F}"/>
              </a:ext>
            </a:extLst>
          </p:cNvPr>
          <p:cNvSpPr txBox="1"/>
          <p:nvPr/>
        </p:nvSpPr>
        <p:spPr>
          <a:xfrm>
            <a:off x="74738" y="6667866"/>
            <a:ext cx="2878155" cy="461665"/>
          </a:xfrm>
          <a:prstGeom prst="rect">
            <a:avLst/>
          </a:prstGeom>
          <a:noFill/>
        </p:spPr>
        <p:txBody>
          <a:bodyPr wrap="square" rtlCol="0">
            <a:spAutoFit/>
          </a:bodyPr>
          <a:lstStyle/>
          <a:p>
            <a:r>
              <a:rPr kumimoji="1" lang="ja-JP" altLang="en-US" sz="1100" dirty="0"/>
              <a:t>図書番号⑯</a:t>
            </a:r>
            <a:endParaRPr kumimoji="1" lang="en-US" altLang="ja-JP" sz="1100" dirty="0"/>
          </a:p>
          <a:p>
            <a:r>
              <a:rPr kumimoji="1" lang="ja-JP" altLang="en-US" sz="1300" b="1" dirty="0"/>
              <a:t>よんひゃくまんさいのびわこさん</a:t>
            </a:r>
            <a:endParaRPr kumimoji="1" lang="ja-JP" altLang="en-US" sz="900" dirty="0"/>
          </a:p>
        </p:txBody>
      </p:sp>
      <p:sp>
        <p:nvSpPr>
          <p:cNvPr id="65" name="正方形/長方形 64">
            <a:extLst>
              <a:ext uri="{FF2B5EF4-FFF2-40B4-BE49-F238E27FC236}">
                <a16:creationId xmlns:a16="http://schemas.microsoft.com/office/drawing/2014/main" id="{9974A471-B23A-4327-8187-BBA01CFFED09}"/>
              </a:ext>
            </a:extLst>
          </p:cNvPr>
          <p:cNvSpPr/>
          <p:nvPr/>
        </p:nvSpPr>
        <p:spPr>
          <a:xfrm>
            <a:off x="74737" y="7956124"/>
            <a:ext cx="5315287" cy="400110"/>
          </a:xfrm>
          <a:prstGeom prst="rect">
            <a:avLst/>
          </a:prstGeom>
        </p:spPr>
        <p:txBody>
          <a:bodyPr wrap="square">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選者からのひとこと</a:t>
            </a:r>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cs typeface="Meiryo UI" panose="020B0604030504040204" pitchFamily="50" charset="-128"/>
              </a:rPr>
              <a:t>　びわこさんは、ハマヒルガオやハマゴウ、そして、さかなたちを連れて「うみ」をめざす。その長い旅の様子やたどりついた「母のうみ」の雄大な姿を自由に想像しながら、大胆に表現しよう。</a:t>
            </a:r>
            <a:endParaRPr kumimoji="1" lang="en-US" altLang="ja-JP"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 name="テキスト ボックス 76">
            <a:extLst>
              <a:ext uri="{FF2B5EF4-FFF2-40B4-BE49-F238E27FC236}">
                <a16:creationId xmlns:a16="http://schemas.microsoft.com/office/drawing/2014/main" id="{CADD1E59-BA6D-4455-B358-9CA05D2C5DB3}"/>
              </a:ext>
            </a:extLst>
          </p:cNvPr>
          <p:cNvSpPr txBox="1"/>
          <p:nvPr/>
        </p:nvSpPr>
        <p:spPr>
          <a:xfrm>
            <a:off x="2892896" y="699156"/>
            <a:ext cx="1600370" cy="369332"/>
          </a:xfrm>
          <a:prstGeom prst="rect">
            <a:avLst/>
          </a:prstGeom>
          <a:noFill/>
        </p:spPr>
        <p:txBody>
          <a:bodyPr wrap="square" rtlCol="0">
            <a:spAutoFit/>
          </a:bodyPr>
          <a:lstStyle/>
          <a:p>
            <a:r>
              <a:rPr kumimoji="1" lang="ja-JP" altLang="en-US" b="1" dirty="0"/>
              <a:t>選定図書</a:t>
            </a:r>
          </a:p>
        </p:txBody>
      </p:sp>
      <p:sp>
        <p:nvSpPr>
          <p:cNvPr id="80" name="正方形/長方形 79">
            <a:extLst>
              <a:ext uri="{FF2B5EF4-FFF2-40B4-BE49-F238E27FC236}">
                <a16:creationId xmlns:a16="http://schemas.microsoft.com/office/drawing/2014/main" id="{B142DEFE-46E0-4661-B388-34F0F5FA832B}"/>
              </a:ext>
            </a:extLst>
          </p:cNvPr>
          <p:cNvSpPr/>
          <p:nvPr/>
        </p:nvSpPr>
        <p:spPr>
          <a:xfrm>
            <a:off x="661634" y="9666930"/>
            <a:ext cx="5525623" cy="255006"/>
          </a:xfrm>
          <a:prstGeom prst="rect">
            <a:avLst/>
          </a:prstGeom>
          <a:ln>
            <a:noFill/>
          </a:ln>
        </p:spPr>
        <p:txBody>
          <a:bodyPr wrap="square">
            <a:spAutoFit/>
          </a:bodyPr>
          <a:lstStyle/>
          <a:p>
            <a:pPr algn="ctr">
              <a:lnSpc>
                <a:spcPts val="1400"/>
              </a:lnSpc>
            </a:pPr>
            <a:r>
              <a:rPr lang="en-US" altLang="ja-JP" sz="1000" kern="100" dirty="0">
                <a:latin typeface="+mj-ea"/>
                <a:ea typeface="+mj-ea"/>
                <a:cs typeface="Times New Roman" panose="02020603050405020304" pitchFamily="18" charset="0"/>
              </a:rPr>
              <a:t>【</a:t>
            </a:r>
            <a:r>
              <a:rPr lang="ja-JP" altLang="en-US" sz="1000" kern="100" dirty="0">
                <a:latin typeface="+mj-ea"/>
                <a:ea typeface="+mj-ea"/>
                <a:cs typeface="Times New Roman" panose="02020603050405020304" pitchFamily="18" charset="0"/>
              </a:rPr>
              <a:t>問い合わせ先</a:t>
            </a:r>
            <a:r>
              <a:rPr lang="en-US" altLang="ja-JP" sz="1000" kern="100" dirty="0">
                <a:latin typeface="+mj-ea"/>
                <a:ea typeface="+mj-ea"/>
                <a:cs typeface="Times New Roman" panose="02020603050405020304" pitchFamily="18" charset="0"/>
              </a:rPr>
              <a:t>】</a:t>
            </a:r>
            <a:r>
              <a:rPr lang="ja-JP" altLang="en-US" sz="1000" kern="100" dirty="0">
                <a:latin typeface="+mj-ea"/>
                <a:ea typeface="+mj-ea"/>
                <a:cs typeface="Times New Roman" panose="02020603050405020304" pitchFamily="18" charset="0"/>
              </a:rPr>
              <a:t>　京都新聞</a:t>
            </a:r>
            <a:r>
              <a:rPr lang="en-US" altLang="ja-JP" sz="1000" kern="100" dirty="0">
                <a:latin typeface="+mj-ea"/>
                <a:ea typeface="+mj-ea"/>
                <a:cs typeface="Times New Roman" panose="02020603050405020304" pitchFamily="18" charset="0"/>
              </a:rPr>
              <a:t>COM </a:t>
            </a:r>
            <a:r>
              <a:rPr lang="ja-JP" altLang="en-US" sz="1000" kern="100" dirty="0">
                <a:latin typeface="+mj-ea"/>
                <a:ea typeface="+mj-ea"/>
                <a:cs typeface="Times New Roman" panose="02020603050405020304" pitchFamily="18" charset="0"/>
              </a:rPr>
              <a:t>開発推進部　</a:t>
            </a:r>
            <a:r>
              <a:rPr lang="en-US" altLang="ja-JP" sz="1000" kern="100" dirty="0">
                <a:latin typeface="+mj-ea"/>
                <a:ea typeface="+mj-ea"/>
                <a:cs typeface="Times New Roman" panose="02020603050405020304" pitchFamily="18" charset="0"/>
              </a:rPr>
              <a:t>TEL.075-255-9757</a:t>
            </a:r>
            <a:r>
              <a:rPr lang="ja-JP" altLang="en-US" sz="1000" kern="100" dirty="0">
                <a:latin typeface="+mj-ea"/>
                <a:ea typeface="+mj-ea"/>
                <a:cs typeface="Times New Roman" panose="02020603050405020304" pitchFamily="18" charset="0"/>
              </a:rPr>
              <a:t>（平日</a:t>
            </a:r>
            <a:r>
              <a:rPr lang="en-US" altLang="ja-JP" sz="1000" kern="100" dirty="0">
                <a:latin typeface="+mj-ea"/>
                <a:ea typeface="+mj-ea"/>
                <a:cs typeface="Times New Roman" panose="02020603050405020304" pitchFamily="18" charset="0"/>
              </a:rPr>
              <a:t>10</a:t>
            </a:r>
            <a:r>
              <a:rPr lang="ja-JP" altLang="en-US" sz="1000" kern="100" dirty="0">
                <a:latin typeface="+mj-ea"/>
                <a:ea typeface="+mj-ea"/>
                <a:cs typeface="Times New Roman" panose="02020603050405020304" pitchFamily="18" charset="0"/>
              </a:rPr>
              <a:t>時～</a:t>
            </a:r>
            <a:r>
              <a:rPr lang="en-US" altLang="ja-JP" sz="1000" kern="100" dirty="0">
                <a:latin typeface="+mj-ea"/>
                <a:ea typeface="+mj-ea"/>
                <a:cs typeface="Times New Roman" panose="02020603050405020304" pitchFamily="18" charset="0"/>
              </a:rPr>
              <a:t>17</a:t>
            </a:r>
            <a:r>
              <a:rPr lang="ja-JP" altLang="en-US" sz="1000" kern="100" dirty="0">
                <a:latin typeface="+mj-ea"/>
                <a:ea typeface="+mj-ea"/>
                <a:cs typeface="Times New Roman" panose="02020603050405020304" pitchFamily="18" charset="0"/>
              </a:rPr>
              <a:t>時）</a:t>
            </a:r>
            <a:endParaRPr lang="ja-JP" altLang="ja-JP" sz="1000" kern="100" dirty="0">
              <a:latin typeface="+mj-ea"/>
              <a:ea typeface="+mj-ea"/>
              <a:cs typeface="Times New Roman" panose="02020603050405020304" pitchFamily="18" charset="0"/>
            </a:endParaRPr>
          </a:p>
        </p:txBody>
      </p:sp>
      <p:sp>
        <p:nvSpPr>
          <p:cNvPr id="42" name="テキスト ボックス 41">
            <a:extLst>
              <a:ext uri="{FF2B5EF4-FFF2-40B4-BE49-F238E27FC236}">
                <a16:creationId xmlns:a16="http://schemas.microsoft.com/office/drawing/2014/main" id="{B9D31349-CB19-49E4-8E4E-DA495688FB2A}"/>
              </a:ext>
            </a:extLst>
          </p:cNvPr>
          <p:cNvSpPr txBox="1"/>
          <p:nvPr/>
        </p:nvSpPr>
        <p:spPr>
          <a:xfrm>
            <a:off x="2901975" y="1200871"/>
            <a:ext cx="2601370" cy="400110"/>
          </a:xfrm>
          <a:prstGeom prst="rect">
            <a:avLst/>
          </a:prstGeom>
          <a:noFill/>
        </p:spPr>
        <p:txBody>
          <a:bodyPr wrap="square" rtlCol="0">
            <a:spAutoFit/>
          </a:bodyPr>
          <a:lstStyle/>
          <a:p>
            <a:pPr algn="r"/>
            <a:r>
              <a:rPr kumimoji="1" lang="ja-JP" altLang="en-US" sz="1000" dirty="0"/>
              <a:t>内館牧子／著</a:t>
            </a:r>
            <a:endParaRPr kumimoji="1" lang="en-US" altLang="ja-JP" sz="1000" dirty="0"/>
          </a:p>
          <a:p>
            <a:pPr algn="r"/>
            <a:r>
              <a:rPr kumimoji="1" lang="en-US" altLang="ja-JP" sz="1000" dirty="0"/>
              <a:t>1,760</a:t>
            </a:r>
            <a:r>
              <a:rPr kumimoji="1" lang="ja-JP" altLang="en-US" sz="1000" dirty="0"/>
              <a:t>円 潮出版社 </a:t>
            </a:r>
            <a:r>
              <a:rPr kumimoji="1" lang="en-US" altLang="zh-TW" sz="1000" dirty="0"/>
              <a:t>ISBN </a:t>
            </a:r>
            <a:r>
              <a:rPr kumimoji="1" lang="en-US" altLang="ja-JP" sz="1000" dirty="0"/>
              <a:t>978-4-267-02284-5</a:t>
            </a:r>
            <a:endParaRPr kumimoji="1" lang="ja-JP" altLang="en-US" sz="1000" dirty="0"/>
          </a:p>
        </p:txBody>
      </p:sp>
      <p:sp>
        <p:nvSpPr>
          <p:cNvPr id="43" name="テキスト ボックス 42">
            <a:extLst>
              <a:ext uri="{FF2B5EF4-FFF2-40B4-BE49-F238E27FC236}">
                <a16:creationId xmlns:a16="http://schemas.microsoft.com/office/drawing/2014/main" id="{E0C5E280-011F-46C5-A679-D09374314621}"/>
              </a:ext>
            </a:extLst>
          </p:cNvPr>
          <p:cNvSpPr txBox="1"/>
          <p:nvPr/>
        </p:nvSpPr>
        <p:spPr>
          <a:xfrm>
            <a:off x="2896618" y="3042812"/>
            <a:ext cx="2601370" cy="400110"/>
          </a:xfrm>
          <a:prstGeom prst="rect">
            <a:avLst/>
          </a:prstGeom>
          <a:noFill/>
        </p:spPr>
        <p:txBody>
          <a:bodyPr wrap="square" rtlCol="0">
            <a:spAutoFit/>
          </a:bodyPr>
          <a:lstStyle/>
          <a:p>
            <a:pPr algn="r"/>
            <a:r>
              <a:rPr kumimoji="1" lang="ja-JP" altLang="en-US" sz="1000" dirty="0"/>
              <a:t>つげみさお／作　　森川泉／絵</a:t>
            </a:r>
            <a:endParaRPr kumimoji="1" lang="en-US" altLang="ja-JP" sz="1000" dirty="0"/>
          </a:p>
          <a:p>
            <a:pPr algn="r"/>
            <a:r>
              <a:rPr kumimoji="1" lang="en-US" altLang="ja-JP" sz="1000" dirty="0"/>
              <a:t>1,540</a:t>
            </a:r>
            <a:r>
              <a:rPr kumimoji="1" lang="ja-JP" altLang="en-US" sz="1000" dirty="0"/>
              <a:t>円 国土社 </a:t>
            </a:r>
            <a:r>
              <a:rPr kumimoji="1" lang="en-US" altLang="zh-TW" sz="1000" dirty="0"/>
              <a:t>ISBN </a:t>
            </a:r>
            <a:r>
              <a:rPr kumimoji="1" lang="en-US" altLang="ja-JP" sz="1000" dirty="0"/>
              <a:t>978-4-337-33646-9</a:t>
            </a:r>
            <a:endParaRPr kumimoji="1" lang="ja-JP" altLang="en-US" sz="1000" dirty="0"/>
          </a:p>
        </p:txBody>
      </p:sp>
      <p:sp>
        <p:nvSpPr>
          <p:cNvPr id="44" name="正方形/長方形 43">
            <a:extLst>
              <a:ext uri="{FF2B5EF4-FFF2-40B4-BE49-F238E27FC236}">
                <a16:creationId xmlns:a16="http://schemas.microsoft.com/office/drawing/2014/main" id="{AD583115-5551-460A-A57E-60850B11A9EA}"/>
              </a:ext>
            </a:extLst>
          </p:cNvPr>
          <p:cNvSpPr/>
          <p:nvPr/>
        </p:nvSpPr>
        <p:spPr>
          <a:xfrm>
            <a:off x="128544" y="4282509"/>
            <a:ext cx="5264376" cy="434755"/>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45" name="テキスト ボックス 44">
            <a:extLst>
              <a:ext uri="{FF2B5EF4-FFF2-40B4-BE49-F238E27FC236}">
                <a16:creationId xmlns:a16="http://schemas.microsoft.com/office/drawing/2014/main" id="{3F6D627C-8D53-43DE-B3A5-34762D26599C}"/>
              </a:ext>
            </a:extLst>
          </p:cNvPr>
          <p:cNvSpPr txBox="1"/>
          <p:nvPr/>
        </p:nvSpPr>
        <p:spPr>
          <a:xfrm>
            <a:off x="1498805" y="4854350"/>
            <a:ext cx="3999183" cy="400110"/>
          </a:xfrm>
          <a:prstGeom prst="rect">
            <a:avLst/>
          </a:prstGeom>
          <a:noFill/>
        </p:spPr>
        <p:txBody>
          <a:bodyPr wrap="square" rtlCol="0">
            <a:spAutoFit/>
          </a:bodyPr>
          <a:lstStyle/>
          <a:p>
            <a:pPr algn="r"/>
            <a:r>
              <a:rPr kumimoji="1" lang="ja-JP" altLang="en-US" sz="1000" dirty="0"/>
              <a:t>アニー・</a:t>
            </a:r>
            <a:r>
              <a:rPr kumimoji="1" lang="en-US" altLang="ja-JP" sz="1000" dirty="0"/>
              <a:t>M</a:t>
            </a:r>
            <a:r>
              <a:rPr kumimoji="1" lang="ja-JP" altLang="en-US" sz="1000" dirty="0"/>
              <a:t>・</a:t>
            </a:r>
            <a:r>
              <a:rPr kumimoji="1" lang="en-US" altLang="ja-JP" sz="1000" dirty="0"/>
              <a:t>G</a:t>
            </a:r>
            <a:r>
              <a:rPr kumimoji="1" lang="ja-JP" altLang="en-US" sz="1000" dirty="0"/>
              <a:t>・シュミット／作　　カール・ホランダー／絵　　西村由美／訳</a:t>
            </a:r>
            <a:endParaRPr kumimoji="1" lang="en-US" altLang="ja-JP" sz="1000" dirty="0"/>
          </a:p>
          <a:p>
            <a:pPr algn="r"/>
            <a:r>
              <a:rPr kumimoji="1" lang="en-US" altLang="ja-JP" sz="1000" dirty="0"/>
              <a:t>1,540</a:t>
            </a:r>
            <a:r>
              <a:rPr kumimoji="1" lang="ja-JP" altLang="en-US" sz="1000" dirty="0"/>
              <a:t>円 徳間書店 </a:t>
            </a:r>
            <a:r>
              <a:rPr kumimoji="1" lang="en-US" altLang="zh-TW" sz="1000" dirty="0"/>
              <a:t>ISBN </a:t>
            </a:r>
            <a:r>
              <a:rPr kumimoji="1" lang="en-US" altLang="ja-JP" sz="1000" dirty="0"/>
              <a:t>978-4-19-861202-3</a:t>
            </a:r>
            <a:endParaRPr kumimoji="1" lang="ja-JP" altLang="en-US" sz="1000" dirty="0"/>
          </a:p>
        </p:txBody>
      </p:sp>
      <p:sp>
        <p:nvSpPr>
          <p:cNvPr id="46" name="正方形/長方形 45">
            <a:extLst>
              <a:ext uri="{FF2B5EF4-FFF2-40B4-BE49-F238E27FC236}">
                <a16:creationId xmlns:a16="http://schemas.microsoft.com/office/drawing/2014/main" id="{B153ACE1-D222-4195-A143-93C358B7CE5C}"/>
              </a:ext>
            </a:extLst>
          </p:cNvPr>
          <p:cNvSpPr/>
          <p:nvPr/>
        </p:nvSpPr>
        <p:spPr>
          <a:xfrm>
            <a:off x="128544" y="6092954"/>
            <a:ext cx="5264376" cy="434755"/>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48" name="テキスト ボックス 47">
            <a:extLst>
              <a:ext uri="{FF2B5EF4-FFF2-40B4-BE49-F238E27FC236}">
                <a16:creationId xmlns:a16="http://schemas.microsoft.com/office/drawing/2014/main" id="{69D3EED4-9C85-4776-BA1E-6B20228ED49B}"/>
              </a:ext>
            </a:extLst>
          </p:cNvPr>
          <p:cNvSpPr txBox="1"/>
          <p:nvPr/>
        </p:nvSpPr>
        <p:spPr>
          <a:xfrm>
            <a:off x="2576057" y="6691761"/>
            <a:ext cx="2878155" cy="400110"/>
          </a:xfrm>
          <a:prstGeom prst="rect">
            <a:avLst/>
          </a:prstGeom>
          <a:noFill/>
        </p:spPr>
        <p:txBody>
          <a:bodyPr wrap="square" rtlCol="0">
            <a:spAutoFit/>
          </a:bodyPr>
          <a:lstStyle/>
          <a:p>
            <a:pPr algn="r"/>
            <a:r>
              <a:rPr kumimoji="1" lang="ja-JP" altLang="en-US" sz="1000" dirty="0"/>
              <a:t>梨木香歩／作　　小沢さかえ／絵</a:t>
            </a:r>
            <a:endParaRPr kumimoji="1" lang="en-US" altLang="ja-JP" sz="1000" dirty="0"/>
          </a:p>
          <a:p>
            <a:pPr algn="r"/>
            <a:r>
              <a:rPr kumimoji="1" lang="en-US" altLang="ja-JP" sz="1000" dirty="0"/>
              <a:t>1,760</a:t>
            </a:r>
            <a:r>
              <a:rPr kumimoji="1" lang="ja-JP" altLang="en-US" sz="1000" dirty="0"/>
              <a:t>円 理論社 </a:t>
            </a:r>
            <a:r>
              <a:rPr kumimoji="1" lang="en-US" altLang="zh-TW" sz="1000" dirty="0"/>
              <a:t>ISBN </a:t>
            </a:r>
            <a:r>
              <a:rPr kumimoji="1" lang="en-US" altLang="ja-JP" sz="1000" dirty="0"/>
              <a:t>978-4-652-20407-8 </a:t>
            </a:r>
            <a:endParaRPr kumimoji="1" lang="ja-JP" altLang="en-US" sz="1000" dirty="0"/>
          </a:p>
        </p:txBody>
      </p:sp>
      <p:sp>
        <p:nvSpPr>
          <p:cNvPr id="50" name="正方形/長方形 49">
            <a:extLst>
              <a:ext uri="{FF2B5EF4-FFF2-40B4-BE49-F238E27FC236}">
                <a16:creationId xmlns:a16="http://schemas.microsoft.com/office/drawing/2014/main" id="{9BF3934E-0344-470E-859E-EB285689B0AF}"/>
              </a:ext>
            </a:extLst>
          </p:cNvPr>
          <p:cNvSpPr/>
          <p:nvPr/>
        </p:nvSpPr>
        <p:spPr>
          <a:xfrm>
            <a:off x="164394" y="7936867"/>
            <a:ext cx="5264376" cy="434755"/>
          </a:xfrm>
          <a:prstGeom prst="rec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56" name="正方形/長方形 55">
            <a:extLst>
              <a:ext uri="{FF2B5EF4-FFF2-40B4-BE49-F238E27FC236}">
                <a16:creationId xmlns:a16="http://schemas.microsoft.com/office/drawing/2014/main" id="{33DB5F4B-8EB4-4599-B255-C30775DAD8F4}"/>
              </a:ext>
            </a:extLst>
          </p:cNvPr>
          <p:cNvSpPr/>
          <p:nvPr/>
        </p:nvSpPr>
        <p:spPr>
          <a:xfrm>
            <a:off x="44624" y="8481392"/>
            <a:ext cx="2827244" cy="1150123"/>
          </a:xfrm>
          <a:prstGeom prst="rect">
            <a:avLst/>
          </a:prstGeom>
          <a:ln w="19050" cmpd="dbl">
            <a:solidFill>
              <a:schemeClr val="accent6">
                <a:lumMod val="75000"/>
              </a:schemeClr>
            </a:solidFill>
          </a:ln>
        </p:spPr>
        <p:txBody>
          <a:bodyPr wrap="square">
            <a:spAutoFit/>
          </a:bodyPr>
          <a:lstStyle/>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「お墨付き」キャンペーン実施中</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ja-JP" altLang="en-US" sz="98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コンクール選定図書購入の際、帯に印刷された「お墨付き」（証明書）に、書店で押印してもらってください。絵の裏（左上）に貼付して応募した方（入賞・入選者は除く）に返却の際、記念品を送付します。詳しくは、帯の「お墨付き」をご覧ください。</a:t>
            </a:r>
          </a:p>
        </p:txBody>
      </p:sp>
      <p:sp>
        <p:nvSpPr>
          <p:cNvPr id="58" name="正方形/長方形 57">
            <a:extLst>
              <a:ext uri="{FF2B5EF4-FFF2-40B4-BE49-F238E27FC236}">
                <a16:creationId xmlns:a16="http://schemas.microsoft.com/office/drawing/2014/main" id="{DC1EA742-E31C-4AD0-A46C-B5AC6ED6DF8C}"/>
              </a:ext>
            </a:extLst>
          </p:cNvPr>
          <p:cNvSpPr/>
          <p:nvPr/>
        </p:nvSpPr>
        <p:spPr>
          <a:xfrm>
            <a:off x="2924944" y="8481392"/>
            <a:ext cx="2827244" cy="1147558"/>
          </a:xfrm>
          <a:prstGeom prst="rect">
            <a:avLst/>
          </a:prstGeom>
          <a:ln w="19050" cmpd="dbl">
            <a:solidFill>
              <a:srgbClr val="0070C0"/>
            </a:solidFill>
          </a:ln>
        </p:spPr>
        <p:txBody>
          <a:bodyPr wrap="square">
            <a:spAutoFit/>
          </a:bodyPr>
          <a:lstStyle/>
          <a:p>
            <a:pPr algn="ctr">
              <a:lnSpc>
                <a:spcPts val="1400"/>
              </a:lnSpc>
            </a:pP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スタンプカード</a:t>
            </a:r>
            <a:r>
              <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」キャンペーン実施中</a:t>
            </a:r>
            <a:r>
              <a:rPr lang="ja-JP" altLang="en-US"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endParaRPr lang="ja-JP" altLang="ja-JP" sz="1050" b="1" dirty="0">
              <a:solidFill>
                <a:schemeClr val="dk1"/>
              </a:solidFill>
              <a:latin typeface="Meiryo UI" panose="020B0604030504040204" pitchFamily="50" charset="-128"/>
              <a:ea typeface="Meiryo UI" panose="020B0604030504040204" pitchFamily="50" charset="-128"/>
              <a:cs typeface="Meiryo UI" panose="020B0604030504040204" pitchFamily="50" charset="-128"/>
            </a:endParaRPr>
          </a:p>
          <a:p>
            <a:pPr>
              <a:lnSpc>
                <a:spcPts val="1400"/>
              </a:lnSpc>
            </a:pP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16</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冊の選定図書のうち</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冊を購入し、書店印を押してもらってください。作品にスタンプカードを同封し</a:t>
            </a: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コンクールにご応募いただいた方（入賞・入選者は除く）の中から抽選で作品返却時に図書カードをお送りします。</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本の購入は</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冊でも、</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店舗で</a:t>
            </a:r>
            <a:r>
              <a:rPr lang="en-US" altLang="ja-JP"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冊ずつでも構いません。</a:t>
            </a:r>
          </a:p>
        </p:txBody>
      </p:sp>
      <p:pic>
        <p:nvPicPr>
          <p:cNvPr id="7" name="図 6">
            <a:extLst>
              <a:ext uri="{FF2B5EF4-FFF2-40B4-BE49-F238E27FC236}">
                <a16:creationId xmlns:a16="http://schemas.microsoft.com/office/drawing/2014/main" id="{82DDA7ED-9339-4FAB-9E58-86F56F116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155" y="123269"/>
            <a:ext cx="746711" cy="918000"/>
          </a:xfrm>
          <a:prstGeom prst="rect">
            <a:avLst/>
          </a:prstGeom>
        </p:spPr>
      </p:pic>
      <p:pic>
        <p:nvPicPr>
          <p:cNvPr id="9" name="図 8">
            <a:extLst>
              <a:ext uri="{FF2B5EF4-FFF2-40B4-BE49-F238E27FC236}">
                <a16:creationId xmlns:a16="http://schemas.microsoft.com/office/drawing/2014/main" id="{9A34D904-3F75-4B6D-B4B7-4F3DCA2D0F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272" y="99919"/>
            <a:ext cx="354836" cy="423238"/>
          </a:xfrm>
          <a:prstGeom prst="rect">
            <a:avLst/>
          </a:prstGeom>
        </p:spPr>
      </p:pic>
      <p:sp>
        <p:nvSpPr>
          <p:cNvPr id="52" name="正方形/長方形 51">
            <a:extLst>
              <a:ext uri="{FF2B5EF4-FFF2-40B4-BE49-F238E27FC236}">
                <a16:creationId xmlns:a16="http://schemas.microsoft.com/office/drawing/2014/main" id="{EC27D365-1656-4207-95FF-10F24DEBEF99}"/>
              </a:ext>
            </a:extLst>
          </p:cNvPr>
          <p:cNvSpPr/>
          <p:nvPr/>
        </p:nvSpPr>
        <p:spPr>
          <a:xfrm>
            <a:off x="3501008" y="973543"/>
            <a:ext cx="3312368" cy="215444"/>
          </a:xfrm>
          <a:prstGeom prst="rect">
            <a:avLst/>
          </a:prstGeom>
        </p:spPr>
        <p:txBody>
          <a:bodyPr wrap="square">
            <a:spAutoFit/>
          </a:bodyPr>
          <a:lstStyle/>
          <a:p>
            <a:r>
              <a:rPr kumimoji="1" lang="ja-JP" altLang="en-US" sz="800" dirty="0"/>
              <a:t>本の選定は審査委員の先生方にお願いしました。価格はすべて税込価格です。</a:t>
            </a:r>
          </a:p>
        </p:txBody>
      </p:sp>
      <p:pic>
        <p:nvPicPr>
          <p:cNvPr id="53" name="図 52">
            <a:extLst>
              <a:ext uri="{FF2B5EF4-FFF2-40B4-BE49-F238E27FC236}">
                <a16:creationId xmlns:a16="http://schemas.microsoft.com/office/drawing/2014/main" id="{19298635-C1DB-493A-ABDE-BAD43DB4076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51828" y="9126195"/>
            <a:ext cx="462829" cy="462829"/>
          </a:xfrm>
          <a:prstGeom prst="rect">
            <a:avLst/>
          </a:prstGeom>
          <a:noFill/>
          <a:ln>
            <a:noFill/>
          </a:ln>
        </p:spPr>
      </p:pic>
      <p:sp>
        <p:nvSpPr>
          <p:cNvPr id="54" name="正方形/長方形 53">
            <a:extLst>
              <a:ext uri="{FF2B5EF4-FFF2-40B4-BE49-F238E27FC236}">
                <a16:creationId xmlns:a16="http://schemas.microsoft.com/office/drawing/2014/main" id="{AA06953D-EFE0-4869-8D10-6066028B3D4C}"/>
              </a:ext>
            </a:extLst>
          </p:cNvPr>
          <p:cNvSpPr/>
          <p:nvPr/>
        </p:nvSpPr>
        <p:spPr>
          <a:xfrm>
            <a:off x="5794591" y="8487813"/>
            <a:ext cx="1090793" cy="641651"/>
          </a:xfrm>
          <a:prstGeom prst="rect">
            <a:avLst/>
          </a:prstGeom>
        </p:spPr>
        <p:txBody>
          <a:bodyPr wrap="square">
            <a:spAutoFit/>
          </a:bodyPr>
          <a:lstStyle/>
          <a:p>
            <a:pPr>
              <a:lnSpc>
                <a:spcPts val="1100"/>
              </a:lnSpc>
            </a:pP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応募方法など詳しくは</a:t>
            </a:r>
            <a:r>
              <a:rPr lang="en-US" altLang="ja-JP"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HP</a:t>
            </a: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をご覧ください。公式</a:t>
            </a:r>
            <a:r>
              <a:rPr lang="en-US" altLang="ja-JP"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Twitter</a:t>
            </a:r>
            <a:r>
              <a:rPr lang="ja-JP" altLang="en-US" sz="800" dirty="0">
                <a:solidFill>
                  <a:schemeClr val="dk1"/>
                </a:solidFill>
                <a:latin typeface="Meiryo UI" panose="020B0604030504040204" pitchFamily="50" charset="-128"/>
                <a:ea typeface="Meiryo UI" panose="020B0604030504040204" pitchFamily="50" charset="-128"/>
                <a:cs typeface="Meiryo UI" panose="020B0604030504040204" pitchFamily="50" charset="-128"/>
              </a:rPr>
              <a:t>でも情報を随時発信中！</a:t>
            </a:r>
          </a:p>
        </p:txBody>
      </p:sp>
      <p:pic>
        <p:nvPicPr>
          <p:cNvPr id="55" name="図 54">
            <a:extLst>
              <a:ext uri="{FF2B5EF4-FFF2-40B4-BE49-F238E27FC236}">
                <a16:creationId xmlns:a16="http://schemas.microsoft.com/office/drawing/2014/main" id="{AC3B0263-6105-46B2-8074-598E66AE8DF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3070" y="9126195"/>
            <a:ext cx="462830" cy="462830"/>
          </a:xfrm>
          <a:prstGeom prst="rect">
            <a:avLst/>
          </a:prstGeom>
        </p:spPr>
      </p:pic>
      <p:sp>
        <p:nvSpPr>
          <p:cNvPr id="62" name="テキスト ボックス 61">
            <a:extLst>
              <a:ext uri="{FF2B5EF4-FFF2-40B4-BE49-F238E27FC236}">
                <a16:creationId xmlns:a16="http://schemas.microsoft.com/office/drawing/2014/main" id="{222E5687-E671-41F6-A05B-42B53C31941F}"/>
              </a:ext>
            </a:extLst>
          </p:cNvPr>
          <p:cNvSpPr txBox="1"/>
          <p:nvPr/>
        </p:nvSpPr>
        <p:spPr>
          <a:xfrm>
            <a:off x="5875723" y="9498495"/>
            <a:ext cx="450556" cy="215444"/>
          </a:xfrm>
          <a:prstGeom prst="rect">
            <a:avLst/>
          </a:prstGeom>
          <a:noFill/>
        </p:spPr>
        <p:txBody>
          <a:bodyPr wrap="square" rtlCol="0">
            <a:spAutoFit/>
          </a:bodyPr>
          <a:lstStyle/>
          <a:p>
            <a:r>
              <a:rPr kumimoji="1" lang="en-US" altLang="ja-JP" sz="800" dirty="0"/>
              <a:t>HP</a:t>
            </a:r>
            <a:endParaRPr kumimoji="1" lang="ja-JP" altLang="en-US" sz="800" dirty="0"/>
          </a:p>
        </p:txBody>
      </p:sp>
      <p:sp>
        <p:nvSpPr>
          <p:cNvPr id="66" name="テキスト ボックス 65">
            <a:extLst>
              <a:ext uri="{FF2B5EF4-FFF2-40B4-BE49-F238E27FC236}">
                <a16:creationId xmlns:a16="http://schemas.microsoft.com/office/drawing/2014/main" id="{9F11AF98-C04E-4D61-B52E-33BFFFA50AC1}"/>
              </a:ext>
            </a:extLst>
          </p:cNvPr>
          <p:cNvSpPr txBox="1"/>
          <p:nvPr/>
        </p:nvSpPr>
        <p:spPr>
          <a:xfrm>
            <a:off x="6344567" y="9501392"/>
            <a:ext cx="630951" cy="215444"/>
          </a:xfrm>
          <a:prstGeom prst="rect">
            <a:avLst/>
          </a:prstGeom>
          <a:noFill/>
        </p:spPr>
        <p:txBody>
          <a:bodyPr wrap="square" rtlCol="0">
            <a:spAutoFit/>
          </a:bodyPr>
          <a:lstStyle/>
          <a:p>
            <a:r>
              <a:rPr kumimoji="1" lang="en-US" altLang="ja-JP" sz="800" dirty="0"/>
              <a:t>Twitter</a:t>
            </a:r>
            <a:endParaRPr kumimoji="1" lang="ja-JP" altLang="en-US" sz="800" dirty="0"/>
          </a:p>
        </p:txBody>
      </p:sp>
      <p:pic>
        <p:nvPicPr>
          <p:cNvPr id="67" name="図 66">
            <a:extLst>
              <a:ext uri="{FF2B5EF4-FFF2-40B4-BE49-F238E27FC236}">
                <a16:creationId xmlns:a16="http://schemas.microsoft.com/office/drawing/2014/main" id="{4D465534-CCE0-40D0-B202-49983139669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696684">
            <a:off x="5377610" y="8446935"/>
            <a:ext cx="402601" cy="289873"/>
          </a:xfrm>
          <a:prstGeom prst="rect">
            <a:avLst/>
          </a:prstGeom>
        </p:spPr>
      </p:pic>
      <p:pic>
        <p:nvPicPr>
          <p:cNvPr id="3" name="図 2">
            <a:extLst>
              <a:ext uri="{FF2B5EF4-FFF2-40B4-BE49-F238E27FC236}">
                <a16:creationId xmlns:a16="http://schemas.microsoft.com/office/drawing/2014/main" id="{82CD07F7-2EAD-41C2-8EE8-3DF17D28480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54212" y="62324"/>
            <a:ext cx="1207000" cy="918000"/>
          </a:xfrm>
          <a:prstGeom prst="rect">
            <a:avLst/>
          </a:prstGeom>
        </p:spPr>
      </p:pic>
      <p:pic>
        <p:nvPicPr>
          <p:cNvPr id="6" name="図 5">
            <a:extLst>
              <a:ext uri="{FF2B5EF4-FFF2-40B4-BE49-F238E27FC236}">
                <a16:creationId xmlns:a16="http://schemas.microsoft.com/office/drawing/2014/main" id="{E551C7E1-A23B-4BAB-90DB-BD40D930D02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45192" y="1237708"/>
            <a:ext cx="1105343" cy="1620000"/>
          </a:xfrm>
          <a:prstGeom prst="rect">
            <a:avLst/>
          </a:prstGeom>
        </p:spPr>
      </p:pic>
      <p:pic>
        <p:nvPicPr>
          <p:cNvPr id="10" name="図 9">
            <a:extLst>
              <a:ext uri="{FF2B5EF4-FFF2-40B4-BE49-F238E27FC236}">
                <a16:creationId xmlns:a16="http://schemas.microsoft.com/office/drawing/2014/main" id="{2D34BD9E-83BC-40D1-9850-E563A14D33C1}"/>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61068" y="3055555"/>
            <a:ext cx="1077388" cy="1620000"/>
          </a:xfrm>
          <a:prstGeom prst="rect">
            <a:avLst/>
          </a:prstGeom>
        </p:spPr>
      </p:pic>
      <p:pic>
        <p:nvPicPr>
          <p:cNvPr id="12" name="図 11">
            <a:extLst>
              <a:ext uri="{FF2B5EF4-FFF2-40B4-BE49-F238E27FC236}">
                <a16:creationId xmlns:a16="http://schemas.microsoft.com/office/drawing/2014/main" id="{7AB94135-B714-4BCF-B681-CC950D2DEF2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570846" y="4889098"/>
            <a:ext cx="1138289" cy="1620000"/>
          </a:xfrm>
          <a:prstGeom prst="rect">
            <a:avLst/>
          </a:prstGeom>
        </p:spPr>
      </p:pic>
      <p:pic>
        <p:nvPicPr>
          <p:cNvPr id="14" name="図 13">
            <a:extLst>
              <a:ext uri="{FF2B5EF4-FFF2-40B4-BE49-F238E27FC236}">
                <a16:creationId xmlns:a16="http://schemas.microsoft.com/office/drawing/2014/main" id="{0DDC1F2B-92FC-44CE-A53E-0A87180D9DE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479681" y="6868945"/>
            <a:ext cx="1290537" cy="1296000"/>
          </a:xfrm>
          <a:prstGeom prst="rect">
            <a:avLst/>
          </a:prstGeom>
        </p:spPr>
      </p:pic>
    </p:spTree>
    <p:extLst>
      <p:ext uri="{BB962C8B-B14F-4D97-AF65-F5344CB8AC3E}">
        <p14:creationId xmlns:p14="http://schemas.microsoft.com/office/powerpoint/2010/main" val="1182432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2115</Words>
  <Application>Microsoft Office PowerPoint</Application>
  <PresentationFormat>A4 210 x 297 mm</PresentationFormat>
  <Paragraphs>147</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Meiryo UI</vt:lpstr>
      <vt:lpstr>Arial</vt:lpstr>
      <vt:lpstr>Calibri</vt:lpstr>
      <vt:lpstr>Office ​​テーマ</vt:lpstr>
      <vt:lpstr>PowerPoint プレゼンテーション</vt:lpstr>
      <vt:lpstr>PowerPoint プレゼンテーション</vt:lpstr>
      <vt:lpstr>PowerPoint プレゼンテーション</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megu</dc:creator>
  <cp:lastModifiedBy>荻野 由紀子</cp:lastModifiedBy>
  <cp:revision>246</cp:revision>
  <cp:lastPrinted>2021-06-03T11:43:29Z</cp:lastPrinted>
  <dcterms:created xsi:type="dcterms:W3CDTF">2017-04-23T10:31:35Z</dcterms:created>
  <dcterms:modified xsi:type="dcterms:W3CDTF">2021-06-03T13:57:58Z</dcterms:modified>
</cp:coreProperties>
</file>